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72" r:id="rId3"/>
    <p:sldId id="257" r:id="rId4"/>
    <p:sldId id="259" r:id="rId5"/>
    <p:sldId id="275" r:id="rId6"/>
    <p:sldId id="267" r:id="rId7"/>
    <p:sldId id="274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76" r:id="rId16"/>
    <p:sldId id="270" r:id="rId17"/>
    <p:sldId id="268" r:id="rId18"/>
    <p:sldId id="269" r:id="rId19"/>
    <p:sldId id="271" r:id="rId20"/>
    <p:sldId id="278" r:id="rId21"/>
    <p:sldId id="277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9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389B8"/>
    <a:srgbClr val="050891"/>
    <a:srgbClr val="0008E6"/>
    <a:srgbClr val="CC6600"/>
    <a:srgbClr val="4B665D"/>
    <a:srgbClr val="18A711"/>
    <a:srgbClr val="0D5B09"/>
    <a:srgbClr val="BCD894"/>
    <a:srgbClr val="97C257"/>
    <a:srgbClr val="F9E9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06" d="100"/>
          <a:sy n="106" d="100"/>
        </p:scale>
        <p:origin x="1764" y="96"/>
      </p:cViewPr>
      <p:guideLst>
        <p:guide orient="horz" pos="2160"/>
        <p:guide pos="289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67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68313" y="1196975"/>
            <a:ext cx="8207375" cy="108267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69900" y="2422525"/>
            <a:ext cx="8212138" cy="1752600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/>
              <a:t>Click to edit Master subtitle style</a:t>
            </a:r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24.12.2024</a:t>
            </a:fld>
            <a:endParaRPr lang="ru-RU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24.12.2024</a:t>
            </a:fld>
            <a:endParaRPr lang="ru-RU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24.12.2024</a:t>
            </a:fld>
            <a:endParaRPr lang="ru-RU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74750"/>
            <a:ext cx="4038600" cy="495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74750"/>
            <a:ext cx="4038600" cy="495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24.12.2024</a:t>
            </a:fld>
            <a:endParaRPr lang="ru-RU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24.12.2024</a:t>
            </a:fld>
            <a:endParaRPr lang="ru-RU"/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24.12.2024</a:t>
            </a:fld>
            <a:endParaRPr lang="ru-RU"/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24.12.2024</a:t>
            </a:fld>
            <a:endParaRPr lang="ru-RU"/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24.12.2024</a:t>
            </a:fld>
            <a:endParaRPr lang="ru-RU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24.12.2024</a:t>
            </a:fld>
            <a:endParaRPr lang="ru-RU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24.12.2024</a:t>
            </a:fld>
            <a:endParaRPr lang="ru-RU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59372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59372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24.12.2024</a:t>
            </a:fld>
            <a:endParaRPr lang="ru-RU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567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1"/>
          </p:cNvSpPr>
          <p:nvPr>
            <p:ph type="title"/>
          </p:nvPr>
        </p:nvSpPr>
        <p:spPr>
          <a:xfrm>
            <a:off x="457200" y="190500"/>
            <a:ext cx="8229600" cy="582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en-US" altLang="zh-CN" dirty="0"/>
              <a:t>Click to edit Master title style</a:t>
            </a:r>
          </a:p>
        </p:txBody>
      </p:sp>
      <p:sp>
        <p:nvSpPr>
          <p:cNvPr id="1028" name="Rectangle 4"/>
          <p:cNvSpPr>
            <a:spLocks noGrp="1"/>
          </p:cNvSpPr>
          <p:nvPr>
            <p:ph type="body" idx="1"/>
          </p:nvPr>
        </p:nvSpPr>
        <p:spPr>
          <a:xfrm>
            <a:off x="457200" y="1174750"/>
            <a:ext cx="8229600" cy="49530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en-US" altLang="zh-CN" dirty="0"/>
              <a:t>Click to edit Master text styles</a:t>
            </a:r>
          </a:p>
          <a:p>
            <a:pPr lvl="1"/>
            <a:r>
              <a:rPr lang="en-US" altLang="zh-CN" dirty="0"/>
              <a:t>Second level</a:t>
            </a:r>
          </a:p>
          <a:p>
            <a:pPr lvl="2"/>
            <a:r>
              <a:rPr lang="en-US" altLang="zh-CN" dirty="0"/>
              <a:t>Third level</a:t>
            </a:r>
          </a:p>
          <a:p>
            <a:pPr lvl="3"/>
            <a:r>
              <a:rPr lang="en-US" altLang="zh-CN" dirty="0"/>
              <a:t>Fourth level</a:t>
            </a:r>
          </a:p>
          <a:p>
            <a:pPr lvl="4"/>
            <a:r>
              <a:rPr lang="en-US" altLang="zh-CN" dirty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B4C71EC6-210F-42DE-9C53-41977AD35B3D}" type="datetimeFigureOut">
              <a:rPr lang="ru-RU" smtClean="0"/>
              <a:t>24.12.2024</a:t>
            </a:fld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8630" y="331470"/>
            <a:ext cx="8207375" cy="1948180"/>
          </a:xfrm>
        </p:spPr>
        <p:txBody>
          <a:bodyPr/>
          <a:lstStyle/>
          <a:p>
            <a:pPr algn="ctr"/>
            <a:r>
              <a:rPr lang="ru-RU" altLang="en-US"/>
              <a:t>Детско-молодежная общественная организация «Здоровое детство» </a:t>
            </a:r>
            <a:br>
              <a:rPr lang="ru-RU" altLang="en-US"/>
            </a:br>
            <a:r>
              <a:rPr lang="ru-RU" altLang="en-US"/>
              <a:t>г.о. Новокуйбышевск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9900" y="2422525"/>
            <a:ext cx="8212455" cy="3637280"/>
          </a:xfrm>
        </p:spPr>
        <p:txBody>
          <a:bodyPr/>
          <a:lstStyle/>
          <a:p>
            <a:endParaRPr lang="ru-RU" altLang="en-US"/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7720" y="3284855"/>
            <a:ext cx="2702560" cy="270256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90500"/>
            <a:ext cx="7549515" cy="137160"/>
          </a:xfrm>
        </p:spPr>
        <p:txBody>
          <a:bodyPr/>
          <a:lstStyle/>
          <a:p>
            <a:pPr algn="l"/>
            <a:endParaRPr lang="ru-RU" altLang="en-US"/>
          </a:p>
        </p:txBody>
      </p:sp>
      <p:sp>
        <p:nvSpPr>
          <p:cNvPr id="6" name="Замещающее содержимое 5"/>
          <p:cNvSpPr>
            <a:spLocks noGrp="1"/>
          </p:cNvSpPr>
          <p:nvPr>
            <p:ph idx="1"/>
          </p:nvPr>
        </p:nvSpPr>
        <p:spPr>
          <a:xfrm>
            <a:off x="351790" y="6312"/>
            <a:ext cx="8229600" cy="6082665"/>
          </a:xfrm>
        </p:spPr>
        <p:txBody>
          <a:bodyPr/>
          <a:lstStyle/>
          <a:p>
            <a:pPr marL="0" indent="0" algn="r">
              <a:buNone/>
            </a:pPr>
            <a:r>
              <a:rPr lang="ru-RU" altLang="en-US" dirty="0">
                <a:sym typeface="+mn-ea"/>
              </a:rPr>
              <a:t>    </a:t>
            </a:r>
            <a:r>
              <a:rPr lang="ru-RU" altLang="en-US" i="1" dirty="0">
                <a:solidFill>
                  <a:srgbClr val="CC6600"/>
                </a:solidFill>
                <a:latin typeface="+mj-lt"/>
                <a:sym typeface="+mn-ea"/>
              </a:rPr>
              <a:t>миссия организации</a:t>
            </a:r>
          </a:p>
          <a:p>
            <a:pPr marL="0" indent="0" algn="r">
              <a:buNone/>
            </a:pPr>
            <a:r>
              <a:rPr lang="ru-RU" altLang="en-US" sz="4000" dirty="0">
                <a:solidFill>
                  <a:srgbClr val="1389B8"/>
                </a:solidFill>
                <a:latin typeface="Comic Sans MS" panose="030F0702030302020204" pitchFamily="66" charset="0"/>
                <a:ea typeface="PT Astra Serif" panose="020A0603040505020204" pitchFamily="18" charset="-52"/>
                <a:cs typeface="Mistral" panose="03090702030407020403" charset="0"/>
              </a:rPr>
              <a:t>Объединить родителей и специалистов в                           интересах семьи и детей. </a:t>
            </a:r>
          </a:p>
          <a:p>
            <a:pPr marL="0" indent="0" algn="r">
              <a:buNone/>
            </a:pPr>
            <a:r>
              <a:rPr lang="ru-RU" altLang="en-US" sz="5400" dirty="0">
                <a:latin typeface="Mistral" panose="03090702030407020403" charset="0"/>
                <a:cs typeface="Mistral" panose="03090702030407020403" charset="0"/>
              </a:rPr>
              <a:t>            </a:t>
            </a:r>
            <a:r>
              <a:rPr lang="ru-RU" altLang="en-US" i="1" dirty="0"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девиз организации</a:t>
            </a:r>
            <a:r>
              <a:rPr lang="ru-RU" altLang="en-US" i="1" dirty="0">
                <a:solidFill>
                  <a:srgbClr val="FF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 algn="r">
              <a:buNone/>
            </a:pPr>
            <a:r>
              <a:rPr lang="ru-RU" altLang="en-US" dirty="0">
                <a:latin typeface="Mistral" panose="03090702030407020403" charset="0"/>
                <a:cs typeface="Mistral" panose="03090702030407020403" charset="0"/>
              </a:rPr>
              <a:t>                    </a:t>
            </a:r>
            <a:r>
              <a:rPr lang="ru-RU" altLang="en-US" sz="4800" b="1" dirty="0">
                <a:latin typeface="Mistral" panose="03090702030407020403" charset="0"/>
                <a:cs typeface="Mistral" panose="03090702030407020403" charset="0"/>
              </a:rPr>
              <a:t> </a:t>
            </a:r>
            <a:r>
              <a:rPr lang="ru-RU" altLang="en-US" sz="4000" dirty="0">
                <a:solidFill>
                  <a:srgbClr val="1389B8"/>
                </a:solidFill>
                <a:latin typeface="Comic Sans MS" panose="030F0702030302020204" pitchFamily="66" charset="0"/>
              </a:rPr>
              <a:t>Всё начинается </a:t>
            </a:r>
          </a:p>
          <a:p>
            <a:pPr marL="0" indent="0" algn="r">
              <a:buNone/>
            </a:pPr>
            <a:r>
              <a:rPr lang="ru-RU" altLang="en-US" sz="4000" dirty="0">
                <a:solidFill>
                  <a:srgbClr val="1389B8"/>
                </a:solidFill>
                <a:latin typeface="Comic Sans MS" panose="030F0702030302020204" pitchFamily="66" charset="0"/>
              </a:rPr>
              <a:t>с семьи!</a:t>
            </a:r>
          </a:p>
        </p:txBody>
      </p:sp>
      <p:pic>
        <p:nvPicPr>
          <p:cNvPr id="8" name="Изображение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15" y="3573145"/>
            <a:ext cx="4359275" cy="290576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2360" y="142875"/>
            <a:ext cx="8041640" cy="776605"/>
          </a:xfrm>
        </p:spPr>
        <p:txBody>
          <a:bodyPr/>
          <a:lstStyle/>
          <a:p>
            <a:r>
              <a:rPr lang="ru-RU" altLang="en-US" b="1" dirty="0">
                <a:solidFill>
                  <a:srgbClr val="050891"/>
                </a:solidFill>
              </a:rPr>
              <a:t>Результаты деятельности организации с 2003 по 2013 г.</a:t>
            </a:r>
            <a:r>
              <a:rPr lang="ru-RU" altLang="en-US" dirty="0">
                <a:solidFill>
                  <a:srgbClr val="050891"/>
                </a:solidFill>
              </a:rPr>
              <a:t> </a:t>
            </a:r>
          </a:p>
        </p:txBody>
      </p:sp>
      <p:sp>
        <p:nvSpPr>
          <p:cNvPr id="8" name="Замещающее содержимое 7"/>
          <p:cNvSpPr>
            <a:spLocks noGrp="1"/>
          </p:cNvSpPr>
          <p:nvPr>
            <p:ph idx="1"/>
          </p:nvPr>
        </p:nvSpPr>
        <p:spPr>
          <a:xfrm>
            <a:off x="20955" y="1146175"/>
            <a:ext cx="9122410" cy="5737225"/>
          </a:xfrm>
        </p:spPr>
        <p:txBody>
          <a:bodyPr/>
          <a:lstStyle/>
          <a:p>
            <a:pPr marL="0" indent="0">
              <a:buNone/>
            </a:pPr>
            <a:r>
              <a:rPr lang="ru-RU" altLang="en-US" sz="2000" b="1" dirty="0">
                <a:solidFill>
                  <a:srgbClr val="CC6600"/>
                </a:solidFill>
                <a:sym typeface="+mn-ea"/>
              </a:rPr>
              <a:t>Целевая аудитория: семьи, воспитывающие детей с ОВЗ.</a:t>
            </a:r>
          </a:p>
          <a:p>
            <a:pPr marL="0" indent="0">
              <a:buNone/>
            </a:pPr>
            <a:r>
              <a:rPr lang="ru-RU" altLang="en-US" dirty="0">
                <a:sym typeface="+mn-ea"/>
              </a:rPr>
              <a:t> </a:t>
            </a:r>
            <a:r>
              <a:rPr lang="ru-RU" altLang="en-US" sz="2800" dirty="0">
                <a:solidFill>
                  <a:srgbClr val="00B0F0"/>
                </a:solidFill>
                <a:sym typeface="+mn-ea"/>
              </a:rPr>
              <a:t>Проект «Верхом на лошади к здоровью»</a:t>
            </a:r>
          </a:p>
          <a:p>
            <a:pPr marL="0" indent="0">
              <a:buNone/>
            </a:pPr>
            <a:r>
              <a:rPr lang="ru-RU" altLang="en-US" sz="2800" dirty="0">
                <a:solidFill>
                  <a:srgbClr val="00B0F0"/>
                </a:solidFill>
                <a:sym typeface="+mn-ea"/>
              </a:rPr>
              <a:t>Проект «Истоки»</a:t>
            </a:r>
          </a:p>
          <a:p>
            <a:pPr marL="0" indent="0">
              <a:buNone/>
            </a:pPr>
            <a:endParaRPr lang="ru-RU" altLang="en-US" sz="2800" dirty="0">
              <a:sym typeface="+mn-ea"/>
            </a:endParaRPr>
          </a:p>
          <a:p>
            <a:pPr marL="0" indent="0">
              <a:buNone/>
            </a:pPr>
            <a:endParaRPr lang="ru-RU" altLang="en-US" sz="2800" dirty="0">
              <a:sym typeface="+mn-ea"/>
            </a:endParaRPr>
          </a:p>
          <a:p>
            <a:pPr marL="0" indent="0">
              <a:buNone/>
            </a:pPr>
            <a:endParaRPr lang="ru-RU" altLang="en-US" sz="2800" dirty="0">
              <a:sym typeface="+mn-ea"/>
            </a:endParaRPr>
          </a:p>
          <a:p>
            <a:pPr marL="0" indent="0">
              <a:buNone/>
            </a:pPr>
            <a:endParaRPr lang="ru-RU" altLang="en-US" sz="2800" dirty="0">
              <a:sym typeface="+mn-ea"/>
            </a:endParaRPr>
          </a:p>
          <a:p>
            <a:pPr marL="0" indent="0">
              <a:buNone/>
            </a:pPr>
            <a:r>
              <a:rPr lang="ru-RU" altLang="en-US" sz="2800" dirty="0">
                <a:solidFill>
                  <a:srgbClr val="00B0F0"/>
                </a:solidFill>
                <a:sym typeface="+mn-ea"/>
              </a:rPr>
              <a:t>Создан Клуб молодых </a:t>
            </a:r>
          </a:p>
          <a:p>
            <a:pPr marL="0" indent="0">
              <a:buNone/>
            </a:pPr>
            <a:r>
              <a:rPr lang="ru-RU" altLang="en-US" sz="2800" dirty="0">
                <a:solidFill>
                  <a:srgbClr val="00B0F0"/>
                </a:solidFill>
                <a:sym typeface="+mn-ea"/>
              </a:rPr>
              <a:t>инвалидов «Опора»</a:t>
            </a:r>
            <a:endParaRPr lang="ru-RU" altLang="en-US" sz="2800" dirty="0">
              <a:solidFill>
                <a:srgbClr val="00B0F0"/>
              </a:solidFill>
            </a:endParaRPr>
          </a:p>
        </p:txBody>
      </p:sp>
      <p:pic>
        <p:nvPicPr>
          <p:cNvPr id="9" name="Изображение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5690" y="2132965"/>
            <a:ext cx="2702560" cy="2005965"/>
          </a:xfrm>
          <a:prstGeom prst="rect">
            <a:avLst/>
          </a:prstGeom>
        </p:spPr>
      </p:pic>
      <p:pic>
        <p:nvPicPr>
          <p:cNvPr id="10" name="Изображение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2195" y="2564765"/>
            <a:ext cx="2609850" cy="1962150"/>
          </a:xfrm>
          <a:prstGeom prst="rect">
            <a:avLst/>
          </a:prstGeom>
          <a:ln>
            <a:noFill/>
          </a:ln>
        </p:spPr>
      </p:pic>
      <p:pic>
        <p:nvPicPr>
          <p:cNvPr id="11" name="Изображение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3845" y="4436745"/>
            <a:ext cx="3133725" cy="221932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90500"/>
            <a:ext cx="8229600" cy="1056005"/>
          </a:xfrm>
        </p:spPr>
        <p:txBody>
          <a:bodyPr/>
          <a:lstStyle/>
          <a:p>
            <a:r>
              <a:rPr lang="ru-RU" altLang="en-US" b="1" dirty="0">
                <a:solidFill>
                  <a:srgbClr val="050891"/>
                </a:solidFill>
                <a:sym typeface="+mn-ea"/>
              </a:rPr>
              <a:t>Результаты деятельности организации с 2013 по 2023 г.</a:t>
            </a:r>
            <a:r>
              <a:rPr lang="ru-RU" altLang="en-US" dirty="0">
                <a:solidFill>
                  <a:srgbClr val="050891"/>
                </a:solidFill>
                <a:sym typeface="+mn-ea"/>
              </a:rPr>
              <a:t> </a:t>
            </a:r>
            <a:r>
              <a:rPr lang="ru-RU" altLang="en-US" dirty="0">
                <a:solidFill>
                  <a:srgbClr val="050891"/>
                </a:solidFill>
              </a:rPr>
              <a:t> 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457200" y="1390015"/>
            <a:ext cx="8229600" cy="4737735"/>
          </a:xfrm>
        </p:spPr>
        <p:txBody>
          <a:bodyPr/>
          <a:lstStyle/>
          <a:p>
            <a:pPr marL="0" indent="0">
              <a:buNone/>
            </a:pPr>
            <a:r>
              <a:rPr lang="ru-RU" altLang="en-US" sz="2000" dirty="0">
                <a:solidFill>
                  <a:srgbClr val="CC6600"/>
                </a:solidFill>
              </a:rPr>
              <a:t>Целевая аудитория: многодетные семьи </a:t>
            </a:r>
            <a:r>
              <a:rPr lang="ru-RU" altLang="en-US" sz="2000" dirty="0" err="1">
                <a:solidFill>
                  <a:srgbClr val="CC6600"/>
                </a:solidFill>
              </a:rPr>
              <a:t>г.о</a:t>
            </a:r>
            <a:r>
              <a:rPr lang="ru-RU" altLang="en-US" sz="2000" dirty="0">
                <a:solidFill>
                  <a:srgbClr val="CC6600"/>
                </a:solidFill>
              </a:rPr>
              <a:t>. Новокуйбышевск.</a:t>
            </a:r>
          </a:p>
          <a:p>
            <a:pPr marL="0" indent="0" algn="ctr">
              <a:buNone/>
            </a:pPr>
            <a:r>
              <a:rPr lang="ru-RU" altLang="en-US" dirty="0">
                <a:solidFill>
                  <a:srgbClr val="1389B8"/>
                </a:solidFill>
              </a:rPr>
              <a:t> </a:t>
            </a:r>
          </a:p>
          <a:p>
            <a:pPr marL="0" indent="0" algn="ctr">
              <a:buNone/>
            </a:pPr>
            <a:r>
              <a:rPr lang="ru-RU" altLang="en-US" sz="2800" i="1" dirty="0">
                <a:solidFill>
                  <a:srgbClr val="1389B8"/>
                </a:solidFill>
              </a:rPr>
              <a:t>Основная цель - поддержка и объединение многодетных семей, пропаганда традиционных семейных ценностей и создание положительного образа многодетной семьи в обществе. </a:t>
            </a:r>
          </a:p>
          <a:p>
            <a:pPr marL="0" indent="0" algn="ctr">
              <a:buNone/>
            </a:pPr>
            <a:r>
              <a:rPr lang="ru-RU" altLang="en-US" dirty="0"/>
              <a:t>  </a:t>
            </a:r>
          </a:p>
        </p:txBody>
      </p:sp>
      <p:pic>
        <p:nvPicPr>
          <p:cNvPr id="6" name="Изображение 5" descr="коррекция многодетки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250" y="4869180"/>
            <a:ext cx="5102225" cy="158623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Наши проекты</a:t>
            </a:r>
          </a:p>
        </p:txBody>
      </p:sp>
      <p:pic>
        <p:nvPicPr>
          <p:cNvPr id="4" name="Изображение 3" descr="V8CfqaWvjW4 (2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7089" y="3087715"/>
            <a:ext cx="1496481" cy="1512685"/>
          </a:xfrm>
          <a:prstGeom prst="rect">
            <a:avLst/>
          </a:prstGeom>
        </p:spPr>
      </p:pic>
      <p:pic>
        <p:nvPicPr>
          <p:cNvPr id="5" name="Изображение 4" descr="uDt7CB-4NtQ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5361" y="1367649"/>
            <a:ext cx="2213791" cy="1550197"/>
          </a:xfrm>
          <a:prstGeom prst="rect">
            <a:avLst/>
          </a:prstGeom>
        </p:spPr>
      </p:pic>
      <p:pic>
        <p:nvPicPr>
          <p:cNvPr id="6" name="Изображение 5" descr="логотип проекта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723" y="1367650"/>
            <a:ext cx="1496481" cy="1550197"/>
          </a:xfrm>
          <a:prstGeom prst="rect">
            <a:avLst/>
          </a:prstGeom>
        </p:spPr>
      </p:pic>
      <p:pic>
        <p:nvPicPr>
          <p:cNvPr id="7" name="Изображение 6" descr="Логотип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15657" y="3062319"/>
            <a:ext cx="1512685" cy="1512685"/>
          </a:xfrm>
          <a:prstGeom prst="rect">
            <a:avLst/>
          </a:prstGeom>
        </p:spPr>
      </p:pic>
      <p:pic>
        <p:nvPicPr>
          <p:cNvPr id="8" name="Замещающее содержимое 7"/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5599904" y="3062319"/>
            <a:ext cx="1512685" cy="1512685"/>
          </a:xfrm>
          <a:prstGeom prst="rect">
            <a:avLst/>
          </a:prstGeom>
        </p:spPr>
      </p:pic>
      <p:pic>
        <p:nvPicPr>
          <p:cNvPr id="9" name="Изображение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8790" y="5120270"/>
            <a:ext cx="2016597" cy="1512685"/>
          </a:xfrm>
          <a:prstGeom prst="rect">
            <a:avLst/>
          </a:prstGeom>
        </p:spPr>
      </p:pic>
      <p:pic>
        <p:nvPicPr>
          <p:cNvPr id="12" name="Изображение 11" descr="Лого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37343" y="5154815"/>
            <a:ext cx="1069312" cy="1512685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94E4816-5804-0540-1002-3D618AAB0370}"/>
              </a:ext>
            </a:extLst>
          </p:cNvPr>
          <p:cNvSpPr/>
          <p:nvPr/>
        </p:nvSpPr>
        <p:spPr bwMode="auto">
          <a:xfrm>
            <a:off x="1960885" y="1367648"/>
            <a:ext cx="1512685" cy="15501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solidFill>
              <a:schemeClr val="accent1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rtlCol="0" anchor="ctr" anchorCtr="0" compatLnSpc="1">
            <a:scene3d>
              <a:camera prst="perspectiveFront"/>
              <a:lightRig rig="threePt" dir="t"/>
            </a:scene3d>
            <a:sp3d extrusionH="57150">
              <a:bevelT w="38100" h="38100"/>
            </a:sp3d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050891"/>
                </a:solidFill>
                <a:effectLst>
                  <a:reflection stA="45000" endPos="65000" dist="25400" dir="5400000" sy="-100000" algn="bl" rotWithShape="0"/>
                </a:effectLst>
                <a:latin typeface="Mistral" panose="03090702030407020403" pitchFamily="66" charset="0"/>
                <a:ea typeface="SimSun" panose="02010600030101010101" pitchFamily="2" charset="-122"/>
              </a:rPr>
              <a:t>Большое           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050891"/>
                </a:solidFill>
                <a:effectLst>
                  <a:reflection stA="45000" endPos="65000" dist="25400" dir="5400000" sy="-100000" algn="bl" rotWithShape="0"/>
                </a:effectLst>
                <a:latin typeface="Mistral" panose="03090702030407020403" pitchFamily="66" charset="0"/>
                <a:ea typeface="SimSun" panose="02010600030101010101" pitchFamily="2" charset="-122"/>
              </a:rPr>
              <a:t> счастье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050891"/>
                </a:solidFill>
                <a:effectLst>
                  <a:reflection stA="45000" endPos="65000" dist="25400" dir="5400000" sy="-100000" algn="bl" rotWithShape="0"/>
                </a:effectLst>
                <a:latin typeface="Mistral" panose="03090702030407020403" pitchFamily="66" charset="0"/>
                <a:ea typeface="SimSun" panose="02010600030101010101" pitchFamily="2" charset="-122"/>
              </a:rPr>
              <a:t>                жить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050891"/>
                </a:solidFill>
                <a:effectLst>
                  <a:reflection stA="45000" endPos="65000" dist="25400" dir="5400000" sy="-100000" algn="bl" rotWithShape="0"/>
                </a:effectLst>
                <a:latin typeface="Mistral" panose="03090702030407020403" pitchFamily="66" charset="0"/>
                <a:ea typeface="SimSun" panose="02010600030101010101" pitchFamily="2" charset="-122"/>
              </a:rPr>
              <a:t>в большой семье!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8EF40FA9-D8C4-85E4-BD14-6C394281BB04}"/>
              </a:ext>
            </a:extLst>
          </p:cNvPr>
          <p:cNvSpPr/>
          <p:nvPr/>
        </p:nvSpPr>
        <p:spPr bwMode="auto">
          <a:xfrm>
            <a:off x="3815657" y="1367649"/>
            <a:ext cx="1512685" cy="1550197"/>
          </a:xfrm>
          <a:prstGeom prst="rect">
            <a:avLst/>
          </a:prstGeom>
          <a:solidFill>
            <a:srgbClr val="F9E9AD"/>
          </a:solidFill>
          <a:ln w="9525" cap="flat" cmpd="sng" algn="ctr">
            <a:solidFill>
              <a:schemeClr val="accent1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rtlCol="0" anchor="ctr" anchorCtr="0" compatLnSpc="1">
            <a:scene3d>
              <a:camera prst="perspectiveFront"/>
              <a:lightRig rig="threePt" dir="t"/>
            </a:scene3d>
            <a:sp3d extrusionH="57150">
              <a:bevelT w="38100" h="38100"/>
            </a:sp3d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CC6600"/>
                </a:solidFill>
                <a:effectLst>
                  <a:reflection stA="45000" endPos="65000" dist="25400" dir="5400000" sy="-100000" algn="bl" rotWithShape="0"/>
                </a:effectLst>
                <a:latin typeface="Mistral" panose="03090702030407020403" pitchFamily="66" charset="0"/>
                <a:ea typeface="SimSun" panose="02010600030101010101" pitchFamily="2" charset="-122"/>
              </a:rPr>
              <a:t>Родительские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sz="2000" dirty="0">
              <a:solidFill>
                <a:srgbClr val="CC6600"/>
              </a:solidFill>
              <a:effectLst>
                <a:reflection stA="45000" endPos="65000" dist="25400" dir="5400000" sy="-100000" algn="bl" rotWithShape="0"/>
              </a:effectLst>
              <a:latin typeface="Mistral" panose="03090702030407020403" pitchFamily="66" charset="0"/>
              <a:ea typeface="SimSun" panose="02010600030101010101" pitchFamily="2" charset="-122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CC6600"/>
                </a:solidFill>
                <a:effectLst>
                  <a:reflection stA="45000" endPos="65000" dist="25400" dir="5400000" sy="-100000" algn="bl" rotWithShape="0"/>
                </a:effectLst>
                <a:latin typeface="Mistral" panose="03090702030407020403" pitchFamily="66" charset="0"/>
                <a:ea typeface="SimSun" panose="02010600030101010101" pitchFamily="2" charset="-122"/>
              </a:rPr>
              <a:t>университеты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B23CD779-930B-26EB-0FCD-98D8972E25B5}"/>
              </a:ext>
            </a:extLst>
          </p:cNvPr>
          <p:cNvSpPr/>
          <p:nvPr/>
        </p:nvSpPr>
        <p:spPr bwMode="auto">
          <a:xfrm>
            <a:off x="155519" y="3068960"/>
            <a:ext cx="1512685" cy="1550197"/>
          </a:xfrm>
          <a:prstGeom prst="rect">
            <a:avLst/>
          </a:prstGeom>
          <a:solidFill>
            <a:srgbClr val="97C257"/>
          </a:solidFill>
          <a:ln w="9525" cap="flat" cmpd="sng" algn="ctr">
            <a:solidFill>
              <a:schemeClr val="accent1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rtlCol="0" anchor="ctr" anchorCtr="0" compatLnSpc="1">
            <a:scene3d>
              <a:camera prst="perspectiveFront"/>
              <a:lightRig rig="threePt" dir="t"/>
            </a:scene3d>
            <a:sp3d extrusionH="57150">
              <a:bevelT w="38100" h="38100"/>
            </a:sp3d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0D5B09"/>
                </a:solidFill>
                <a:effectLst>
                  <a:reflection stA="45000" endPos="65000" dist="25400" dir="5400000" sy="-100000" algn="bl" rotWithShape="0"/>
                </a:effectLst>
                <a:latin typeface="Mistral" panose="03090702030407020403" pitchFamily="66" charset="0"/>
                <a:ea typeface="SimSun" panose="02010600030101010101" pitchFamily="2" charset="-122"/>
              </a:rPr>
              <a:t>Главней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0D5B09"/>
                </a:solidFill>
                <a:effectLst>
                  <a:reflection stA="45000" endPos="65000" dist="25400" dir="5400000" sy="-100000" algn="bl" rotWithShape="0"/>
                </a:effectLst>
                <a:latin typeface="Mistral" panose="03090702030407020403" pitchFamily="66" charset="0"/>
                <a:ea typeface="SimSun" panose="02010600030101010101" pitchFamily="2" charset="-122"/>
              </a:rPr>
              <a:t>            всего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0D5B09"/>
                </a:solidFill>
                <a:effectLst>
                  <a:reflection stA="45000" endPos="65000" dist="25400" dir="5400000" sy="-100000" algn="bl" rotWithShape="0"/>
                </a:effectLst>
                <a:latin typeface="Mistral" panose="03090702030407020403" pitchFamily="66" charset="0"/>
                <a:ea typeface="SimSun" panose="02010600030101010101" pitchFamily="2" charset="-122"/>
              </a:rPr>
              <a:t>здоровье в доме!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90500"/>
            <a:ext cx="8316595" cy="76200"/>
          </a:xfrm>
        </p:spPr>
        <p:txBody>
          <a:bodyPr/>
          <a:lstStyle/>
          <a:p>
            <a:r>
              <a:rPr lang="ru-RU" altLang="en-US" sz="2400" b="1"/>
              <a:t>Результаты проектной деятельности с 2014 по 2024 г. </a:t>
            </a:r>
          </a:p>
        </p:txBody>
      </p:sp>
      <p:sp>
        <p:nvSpPr>
          <p:cNvPr id="101" name="Текстовое поле 100"/>
          <p:cNvSpPr txBox="1"/>
          <p:nvPr/>
        </p:nvSpPr>
        <p:spPr>
          <a:xfrm>
            <a:off x="4572000" y="57659271"/>
            <a:ext cx="50800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0"/>
            <a:r>
              <a:rPr lang="en-US" b="0">
                <a:latin typeface="Calibri" panose="020F0502020204030204" charset="0"/>
                <a:ea typeface="SimSun" panose="02010600030101010101" pitchFamily="2" charset="-122"/>
                <a:cs typeface="Times New Roman" panose="02020603050405020304" charset="0"/>
              </a:rPr>
              <a:t> </a:t>
            </a:r>
            <a:endParaRPr lang="ru-RU" altLang="en-US"/>
          </a:p>
        </p:txBody>
      </p:sp>
      <p:graphicFrame>
        <p:nvGraphicFramePr>
          <p:cNvPr id="9" name="Таблица 8"/>
          <p:cNvGraphicFramePr/>
          <p:nvPr>
            <p:extLst>
              <p:ext uri="{D42A27DB-BD31-4B8C-83A1-F6EECF244321}">
                <p14:modId xmlns:p14="http://schemas.microsoft.com/office/powerpoint/2010/main" val="3414468268"/>
              </p:ext>
            </p:extLst>
          </p:nvPr>
        </p:nvGraphicFramePr>
        <p:xfrm>
          <a:off x="4572000" y="-44700189"/>
          <a:ext cx="3168354" cy="20467320"/>
        </p:xfrm>
        <a:graphic>
          <a:graphicData uri="http://schemas.openxmlformats.org/drawingml/2006/table">
            <a:tbl>
              <a:tblPr/>
              <a:tblGrid>
                <a:gridCol w="5280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80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80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280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2805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2805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1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№ п/п</a:t>
                      </a:r>
                      <a:endParaRPr lang="en-US" altLang="en-US" sz="11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1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Название проекта</a:t>
                      </a:r>
                      <a:endParaRPr lang="en-US" altLang="en-US" sz="11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1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Бюджет, руб.</a:t>
                      </a:r>
                      <a:endParaRPr lang="en-US" altLang="en-US" sz="11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1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Источник финансирования</a:t>
                      </a:r>
                      <a:endParaRPr lang="en-US" altLang="en-US" sz="11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1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Кол-во участников</a:t>
                      </a:r>
                      <a:endParaRPr lang="en-US" altLang="en-US" sz="11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1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Сроки реализации</a:t>
                      </a:r>
                      <a:endParaRPr lang="en-US" altLang="en-US" sz="11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Здоровая семья – здоровое детство!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r">
                        <a:buNone/>
                      </a:pPr>
                      <a:r>
                        <a:rPr lang="en-US" sz="1100" b="1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822 966,00</a:t>
                      </a:r>
                      <a:endParaRPr lang="en-US" altLang="en-US" sz="1100" b="1">
                        <a:solidFill>
                          <a:srgbClr val="333333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МЭРИиТ СО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2430 чел. из многодетных семей 8 муниципальных образований на территории Самарской области (Новокуйбышевск, Чапаевск, Октябрьск, Отрадный, Кинель, Похвистнево, Сызрань, Жигулевск)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01.12.2014 – 31.12.2015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2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Большое счастье жить в большой семье!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1 350 000,00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Фонд поддержки детей, находящихся в трудной жизненной ситуации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75 многодетных семей г.о. Новокуйбышевск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01.04.2015 – 30.09.2016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3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Родительские университеты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35 000,00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МЭРИТ СО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16 многодетных семей г.о. Новокуйбышевск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01.03.2017 – 31.08.2017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4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Спешим делать добро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400 000,00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Партия Единая Россия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altLang="en-US" sz="1000" b="0"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altLang="en-US" sz="1000" b="0"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5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Главней всего здоровье в доме!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1 267 411,00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Фонд президентских грантов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48 многодетных семей г.о. Новокуйбышевск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01.11.2019 – 31.12.2020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6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СамаШвеЯ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1 004 717,00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Фонд президентских грантов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72 чел. (55 взрослых и 17 подростков в возрасте 12-18)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01.01.2021 – 31.12.2021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7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СамаШвеЯ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301 248,00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МЭР СО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B cap="flat"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R cap="flat">
                      <a:noFill/>
                    </a:lnR>
                    <a:lnB cap="flat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8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Семья - колыбель совершенства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2 013 918,00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Фонд президентских грантов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124 многодетных семей г.о. Новокуйбышевск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01.09.2021-31.12.2022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9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Сделай Сам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2 193 054,00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Фонд президентских грантов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114 детей из многодетных семей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01.08.2022-30.06.2022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10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Жизнь продолжается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4 214 450,00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Фонд президентских грантов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Целевая аудитория - лица, прибывшие с территорий Донбасса и Украины; члены семей участников СВО; волонтеры из многодетных семей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01.10.2022-31.03.2024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11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Субсидия на Добропункт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100 000,00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Администрация г.о. Новокуйбышевск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altLang="en-US" sz="1000" b="0"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01.06.23-31.12.23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12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ЭкоШвея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200 000,00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ПАО Сбербанк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altLang="en-US" sz="1000" b="0"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11.23-03.24</a:t>
                      </a:r>
                      <a:endParaRPr lang="en-US" altLang="en-US" sz="10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altLang="en-US" sz="1000" b="0"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ИТОГО:</a:t>
                      </a:r>
                      <a:endParaRPr lang="en-US" altLang="en-US" sz="1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r">
                        <a:buNone/>
                      </a:pPr>
                      <a:r>
                        <a:rPr lang="en-US" sz="1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13 902 764,00</a:t>
                      </a:r>
                      <a:endParaRPr lang="en-US" altLang="en-US" sz="1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altLang="en-US" sz="1000" b="0"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altLang="en-US" sz="1000" b="0"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altLang="en-US" sz="1000" b="0"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859" marR="22859" marT="15240" marB="15240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altLang="en-US" sz="1000" b="0"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859" marR="22859" marT="15240" marB="15240" anchor="b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altLang="en-US" sz="1000" b="0"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859" marR="22859" marT="15240" marB="15240" anchor="b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altLang="en-US" sz="1000" b="0"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859" marR="22859" marT="15240" marB="15240" anchor="b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altLang="en-US" sz="1000" b="0"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859" marR="22859" marT="15240" marB="15240" anchor="b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altLang="en-US" sz="1000" b="0"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859" marR="22859" marT="15240" marB="15240" anchor="b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altLang="en-US" sz="1000" b="0"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859" marR="22859" marT="15240" marB="15240" anchor="b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altLang="en-US" sz="1000" b="0"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859" marR="22859" marT="15240" marB="15240" anchor="b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200" b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проектов</a:t>
                      </a:r>
                      <a:endParaRPr lang="en-US" altLang="en-US" sz="1200" b="0"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859" marR="22859" marT="15240" marB="15240" anchor="b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r">
                        <a:buNone/>
                      </a:pPr>
                      <a:r>
                        <a:rPr lang="en-US" sz="1200" b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10 693 550,00</a:t>
                      </a:r>
                      <a:endParaRPr lang="en-US" altLang="en-US" sz="1200" b="0"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859" marR="22859" marT="15240" marB="15240" anchor="b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200" b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фОНД ПРЕЗИДЕНТСКИХ ГРАНТОВ</a:t>
                      </a:r>
                      <a:endParaRPr lang="en-US" altLang="en-US" sz="1200" b="0"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859" marR="22859" marT="15240" marB="15240" anchor="b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cap="flat">
                      <a:noFill/>
                    </a:lnT>
                    <a:lnB cap="flat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altLang="en-US" sz="1000" b="0"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859" marR="22859" marT="15240" marB="15240" anchor="b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200" b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 проектов</a:t>
                      </a:r>
                      <a:endParaRPr lang="en-US" altLang="en-US" sz="1200" b="0"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859" marR="22859" marT="15240" marB="15240" anchor="b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r">
                        <a:buNone/>
                      </a:pPr>
                      <a:r>
                        <a:rPr lang="en-US" sz="1200" b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3 209 214,00</a:t>
                      </a:r>
                      <a:endParaRPr lang="en-US" altLang="en-US" sz="1200" b="0"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859" marR="22859" marT="15240" marB="15240" anchor="b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1200" b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Другие</a:t>
                      </a:r>
                      <a:r>
                        <a:rPr lang="en-US" sz="12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200" b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источники</a:t>
                      </a:r>
                      <a:endParaRPr lang="en-US" altLang="en-US" sz="1200" b="0" dirty="0"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2859" marR="22859" marT="15240" marB="15240" anchor="b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cap="flat">
                      <a:noFill/>
                    </a:lnT>
                    <a:lnB cap="flat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10" name="Текстовое поле 9"/>
          <p:cNvSpPr txBox="1"/>
          <p:nvPr/>
        </p:nvSpPr>
        <p:spPr>
          <a:xfrm>
            <a:off x="4572000" y="51189889"/>
            <a:ext cx="50800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0"/>
            <a:r>
              <a:rPr lang="en-US" b="0">
                <a:latin typeface="Calibri" panose="020F0502020204030204" charset="0"/>
                <a:ea typeface="SimSun" panose="02010600030101010101" pitchFamily="2" charset="-122"/>
                <a:cs typeface="Times New Roman" panose="02020603050405020304" charset="0"/>
              </a:rPr>
              <a:t> </a:t>
            </a:r>
            <a:endParaRPr lang="ru-RU" altLang="en-US"/>
          </a:p>
        </p:txBody>
      </p:sp>
      <p:pic>
        <p:nvPicPr>
          <p:cNvPr id="11" name="Замещающее содержимое 10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75656" y="517875"/>
            <a:ext cx="6768752" cy="6325870"/>
          </a:xfrm>
          <a:prstGeom prst="rect">
            <a:avLst/>
          </a:prstGeom>
        </p:spPr>
      </p:pic>
      <p:sp>
        <p:nvSpPr>
          <p:cNvPr id="12" name="Текстовое поле 11"/>
          <p:cNvSpPr txBox="1"/>
          <p:nvPr/>
        </p:nvSpPr>
        <p:spPr>
          <a:xfrm>
            <a:off x="-215900" y="1969135"/>
            <a:ext cx="3048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0975" y="188595"/>
            <a:ext cx="9524365" cy="114935"/>
          </a:xfrm>
        </p:spPr>
        <p:txBody>
          <a:bodyPr/>
          <a:lstStyle/>
          <a:p>
            <a:endParaRPr lang="ru-RU" altLang="en-US"/>
          </a:p>
        </p:txBody>
      </p:sp>
      <p:sp>
        <p:nvSpPr>
          <p:cNvPr id="7" name="Замещающее содержимое 6"/>
          <p:cNvSpPr>
            <a:spLocks noGrp="1"/>
          </p:cNvSpPr>
          <p:nvPr>
            <p:ph idx="1"/>
          </p:nvPr>
        </p:nvSpPr>
        <p:spPr>
          <a:xfrm>
            <a:off x="145415" y="401955"/>
            <a:ext cx="8887460" cy="6424295"/>
          </a:xfrm>
        </p:spPr>
        <p:txBody>
          <a:bodyPr/>
          <a:lstStyle/>
          <a:p>
            <a:pPr marL="0" indent="0">
              <a:buNone/>
            </a:pPr>
            <a:r>
              <a:rPr lang="ru-RU" altLang="en-US" sz="2800" i="1" u="sng" dirty="0">
                <a:solidFill>
                  <a:srgbClr val="002060"/>
                </a:solidFill>
                <a:sym typeface="+mn-ea"/>
              </a:rPr>
              <a:t>«Здоровая семья - Здоровое детство»</a:t>
            </a:r>
          </a:p>
          <a:p>
            <a:pPr marL="0" indent="0">
              <a:buNone/>
            </a:pPr>
            <a:r>
              <a:rPr lang="ru-RU" altLang="en-US" sz="2800" i="1" u="sng" dirty="0">
                <a:solidFill>
                  <a:srgbClr val="002060"/>
                </a:solidFill>
                <a:sym typeface="+mn-ea"/>
              </a:rPr>
              <a:t> 2014-2015 г.</a:t>
            </a:r>
          </a:p>
          <a:p>
            <a:pPr marL="0" indent="0">
              <a:buNone/>
            </a:pPr>
            <a:endParaRPr lang="ru-RU" altLang="en-US" sz="2800" i="1" u="sng" dirty="0">
              <a:sym typeface="+mn-ea"/>
            </a:endParaRPr>
          </a:p>
          <a:p>
            <a:pPr marL="0" indent="0">
              <a:buNone/>
            </a:pPr>
            <a:r>
              <a:rPr lang="ru-RU" altLang="en-US" sz="2800" i="1" u="sng" dirty="0">
                <a:solidFill>
                  <a:srgbClr val="002060"/>
                </a:solidFill>
                <a:sym typeface="+mn-ea"/>
              </a:rPr>
              <a:t>«Большое счастье жить</a:t>
            </a:r>
          </a:p>
          <a:p>
            <a:pPr marL="0" indent="0">
              <a:buNone/>
            </a:pPr>
            <a:r>
              <a:rPr lang="ru-RU" altLang="en-US" sz="2800" i="1" u="sng" dirty="0">
                <a:solidFill>
                  <a:srgbClr val="002060"/>
                </a:solidFill>
                <a:sym typeface="+mn-ea"/>
              </a:rPr>
              <a:t> в большой семье!» 2015-2016 г.</a:t>
            </a:r>
            <a:endParaRPr lang="ru-RU" altLang="en-US" sz="2800" i="1" u="sng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ru-RU" altLang="en-US" sz="2800" dirty="0">
              <a:sym typeface="+mn-ea"/>
            </a:endParaRPr>
          </a:p>
          <a:p>
            <a:pPr marL="0" indent="0" algn="r">
              <a:buNone/>
            </a:pPr>
            <a:r>
              <a:rPr lang="ru-RU" altLang="en-US" sz="2800" b="1" dirty="0">
                <a:sym typeface="+mn-ea"/>
              </a:rPr>
              <a:t>        </a:t>
            </a:r>
          </a:p>
          <a:p>
            <a:pPr marL="0" indent="0" algn="r">
              <a:buNone/>
            </a:pPr>
            <a:r>
              <a:rPr lang="ru-RU" altLang="en-US" sz="2000" b="1" i="1" dirty="0">
                <a:solidFill>
                  <a:srgbClr val="0D5B09"/>
                </a:solidFill>
                <a:sym typeface="+mn-ea"/>
              </a:rPr>
              <a:t>Социальный эффект проектов - </a:t>
            </a:r>
          </a:p>
          <a:p>
            <a:pPr marL="0" indent="0" algn="r">
              <a:buNone/>
            </a:pPr>
            <a:r>
              <a:rPr lang="ru-RU" altLang="en-US" sz="2000" b="1" i="1" dirty="0">
                <a:solidFill>
                  <a:srgbClr val="0D5B09"/>
                </a:solidFill>
                <a:sym typeface="+mn-ea"/>
              </a:rPr>
              <a:t>объединение семей. </a:t>
            </a:r>
          </a:p>
          <a:p>
            <a:pPr marL="0" indent="0" algn="r">
              <a:buNone/>
            </a:pPr>
            <a:r>
              <a:rPr lang="ru-RU" altLang="en-US" sz="2000" b="1" i="1" dirty="0">
                <a:solidFill>
                  <a:srgbClr val="0D5B09"/>
                </a:solidFill>
                <a:sym typeface="+mn-ea"/>
              </a:rPr>
              <a:t>Появилась возможность </a:t>
            </a:r>
          </a:p>
          <a:p>
            <a:pPr marL="0" indent="0" algn="r">
              <a:buNone/>
            </a:pPr>
            <a:r>
              <a:rPr lang="ru-RU" altLang="en-US" sz="2000" b="1" i="1" dirty="0">
                <a:solidFill>
                  <a:srgbClr val="0D5B09"/>
                </a:solidFill>
                <a:sym typeface="+mn-ea"/>
              </a:rPr>
              <a:t>общаться, учиться, развиваться.</a:t>
            </a:r>
          </a:p>
          <a:p>
            <a:pPr marL="0" indent="0" algn="r">
              <a:buNone/>
            </a:pPr>
            <a:r>
              <a:rPr lang="ru-RU" altLang="en-US" sz="2000" b="1" i="1" dirty="0">
                <a:solidFill>
                  <a:srgbClr val="0D5B09"/>
                </a:solidFill>
                <a:sym typeface="+mn-ea"/>
              </a:rPr>
              <a:t> Проекты стали основой </a:t>
            </a:r>
          </a:p>
          <a:p>
            <a:pPr marL="0" indent="0" algn="r">
              <a:buNone/>
            </a:pPr>
            <a:r>
              <a:rPr lang="ru-RU" altLang="en-US" sz="2000" b="1" i="1" dirty="0">
                <a:solidFill>
                  <a:srgbClr val="0D5B09"/>
                </a:solidFill>
                <a:sym typeface="+mn-ea"/>
              </a:rPr>
              <a:t>для инициатив многодетных. </a:t>
            </a:r>
            <a:endParaRPr lang="ru-RU" altLang="en-US" sz="2000" b="1" i="1" dirty="0">
              <a:solidFill>
                <a:srgbClr val="0D5B09"/>
              </a:solidFill>
            </a:endParaRPr>
          </a:p>
          <a:p>
            <a:endParaRPr lang="ru-RU" altLang="en-US" sz="2400" b="1" dirty="0"/>
          </a:p>
        </p:txBody>
      </p:sp>
      <p:pic>
        <p:nvPicPr>
          <p:cNvPr id="8" name="Изображение 7" descr="евтюхины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975" y="3644900"/>
            <a:ext cx="3665855" cy="2448560"/>
          </a:xfrm>
          <a:prstGeom prst="rect">
            <a:avLst/>
          </a:prstGeom>
        </p:spPr>
      </p:pic>
      <p:pic>
        <p:nvPicPr>
          <p:cNvPr id="9" name="Изображение 8" descr="фото Здор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2270" y="908685"/>
            <a:ext cx="2103755" cy="281495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90500"/>
            <a:ext cx="8229600" cy="894715"/>
          </a:xfrm>
        </p:spPr>
        <p:txBody>
          <a:bodyPr/>
          <a:lstStyle/>
          <a:p>
            <a:r>
              <a:rPr lang="ru-RU" altLang="en-US" sz="2800" i="1" dirty="0">
                <a:solidFill>
                  <a:srgbClr val="050891"/>
                </a:solidFill>
              </a:rPr>
              <a:t>«Главней всего здоровье в доме!» 2019-2020 г.</a:t>
            </a:r>
          </a:p>
        </p:txBody>
      </p:sp>
      <p:pic>
        <p:nvPicPr>
          <p:cNvPr id="7" name="Изображение 6" descr="Мнуши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115" y="1340485"/>
            <a:ext cx="3276600" cy="1844675"/>
          </a:xfrm>
          <a:prstGeom prst="rect">
            <a:avLst/>
          </a:prstGeom>
        </p:spPr>
      </p:pic>
      <p:pic>
        <p:nvPicPr>
          <p:cNvPr id="8" name="Изображение 7" descr="169097755068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2655" y="3933190"/>
            <a:ext cx="3058795" cy="1720850"/>
          </a:xfrm>
          <a:prstGeom prst="rect">
            <a:avLst/>
          </a:prstGeom>
        </p:spPr>
      </p:pic>
      <p:pic>
        <p:nvPicPr>
          <p:cNvPr id="9" name="Изображение 8" descr="169097755075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8170" y="4149090"/>
            <a:ext cx="1899285" cy="2533650"/>
          </a:xfrm>
          <a:prstGeom prst="rect">
            <a:avLst/>
          </a:prstGeom>
        </p:spPr>
      </p:pic>
      <p:pic>
        <p:nvPicPr>
          <p:cNvPr id="10" name="Замещающее содержимое 9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323215" y="4653280"/>
            <a:ext cx="2712720" cy="2035175"/>
          </a:xfrm>
          <a:prstGeom prst="rect">
            <a:avLst/>
          </a:prstGeom>
        </p:spPr>
      </p:pic>
      <p:sp>
        <p:nvSpPr>
          <p:cNvPr id="11" name="Текстовое поле 10"/>
          <p:cNvSpPr txBox="1"/>
          <p:nvPr/>
        </p:nvSpPr>
        <p:spPr>
          <a:xfrm>
            <a:off x="4272280" y="1301750"/>
            <a:ext cx="4414520" cy="220027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ru-RU" altLang="en-US" sz="2000" b="1" i="1" dirty="0">
                <a:solidFill>
                  <a:srgbClr val="0D5B09"/>
                </a:solidFill>
              </a:rPr>
              <a:t>У </a:t>
            </a:r>
            <a:r>
              <a:rPr lang="ru-RU" altLang="en-US" sz="2000" b="1" i="1" dirty="0" err="1">
                <a:solidFill>
                  <a:srgbClr val="0D5B09"/>
                </a:solidFill>
              </a:rPr>
              <a:t>большенства</a:t>
            </a:r>
            <a:r>
              <a:rPr lang="ru-RU" altLang="en-US" sz="2000" b="1" i="1" dirty="0">
                <a:solidFill>
                  <a:srgbClr val="0D5B09"/>
                </a:solidFill>
              </a:rPr>
              <a:t>   участников проекта </a:t>
            </a:r>
            <a:r>
              <a:rPr lang="ru-RU" altLang="en-US" sz="2000" b="1" i="1" dirty="0">
                <a:solidFill>
                  <a:srgbClr val="0D5B09"/>
                </a:solidFill>
                <a:sym typeface="+mn-ea"/>
              </a:rPr>
              <a:t>сформирована положительная доминанта на ЗОЖ. У 50% улучшилось состояние здоровья.</a:t>
            </a:r>
            <a:endParaRPr lang="ru-RU" altLang="en-US" sz="2000" b="1" i="1" dirty="0">
              <a:solidFill>
                <a:srgbClr val="0D5B09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i="1" dirty="0">
                <a:solidFill>
                  <a:srgbClr val="002060"/>
                </a:solidFill>
              </a:rPr>
              <a:t>“</a:t>
            </a:r>
            <a:r>
              <a:rPr lang="ru-RU" altLang="en-US" i="1" dirty="0" err="1">
                <a:solidFill>
                  <a:srgbClr val="002060"/>
                </a:solidFill>
              </a:rPr>
              <a:t>СамаШвеЯ</a:t>
            </a:r>
            <a:r>
              <a:rPr lang="ru-RU" altLang="en-US" i="1" dirty="0">
                <a:solidFill>
                  <a:srgbClr val="002060"/>
                </a:solidFill>
              </a:rPr>
              <a:t>” 2021 г.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107315" y="772795"/>
            <a:ext cx="8653145" cy="5354955"/>
          </a:xfrm>
        </p:spPr>
        <p:txBody>
          <a:bodyPr/>
          <a:lstStyle/>
          <a:p>
            <a:endParaRPr lang="ru-RU" altLang="en-US" sz="2000" i="1" dirty="0">
              <a:solidFill>
                <a:srgbClr val="C00000"/>
              </a:solidFill>
            </a:endParaRPr>
          </a:p>
          <a:p>
            <a:r>
              <a:rPr lang="ru-RU" altLang="en-US" sz="2000" i="1" dirty="0">
                <a:solidFill>
                  <a:srgbClr val="C00000"/>
                </a:solidFill>
              </a:rPr>
              <a:t>62 человека повысили </a:t>
            </a:r>
          </a:p>
          <a:p>
            <a:pPr marL="0" indent="0">
              <a:buNone/>
            </a:pPr>
            <a:r>
              <a:rPr lang="ru-RU" altLang="en-US" sz="2000" i="1" dirty="0">
                <a:solidFill>
                  <a:srgbClr val="C00000"/>
                </a:solidFill>
              </a:rPr>
              <a:t>знания по Социальному </a:t>
            </a:r>
          </a:p>
          <a:p>
            <a:pPr marL="0" indent="0">
              <a:buNone/>
            </a:pPr>
            <a:r>
              <a:rPr lang="ru-RU" altLang="en-US" sz="2000" i="1" dirty="0" err="1">
                <a:solidFill>
                  <a:srgbClr val="C00000"/>
                </a:solidFill>
              </a:rPr>
              <a:t>конракту</a:t>
            </a:r>
            <a:r>
              <a:rPr lang="ru-RU" altLang="en-US" sz="2000" i="1" dirty="0">
                <a:solidFill>
                  <a:srgbClr val="C00000"/>
                </a:solidFill>
              </a:rPr>
              <a:t>, основам </a:t>
            </a:r>
          </a:p>
          <a:p>
            <a:pPr marL="0" indent="0">
              <a:buNone/>
            </a:pPr>
            <a:r>
              <a:rPr lang="ru-RU" altLang="en-US" sz="2000" i="1" dirty="0">
                <a:solidFill>
                  <a:srgbClr val="C00000"/>
                </a:solidFill>
              </a:rPr>
              <a:t>предпринимательства </a:t>
            </a:r>
          </a:p>
          <a:p>
            <a:pPr marL="0" indent="0">
              <a:buNone/>
            </a:pPr>
            <a:r>
              <a:rPr lang="ru-RU" altLang="en-US" sz="2000" i="1" dirty="0">
                <a:solidFill>
                  <a:srgbClr val="C00000"/>
                </a:solidFill>
              </a:rPr>
              <a:t>и самозанятости.</a:t>
            </a:r>
          </a:p>
          <a:p>
            <a:r>
              <a:rPr lang="ru-RU" altLang="en-US" sz="2000" i="1" dirty="0">
                <a:solidFill>
                  <a:srgbClr val="C00000"/>
                </a:solidFill>
              </a:rPr>
              <a:t>12 семей заключили </a:t>
            </a:r>
          </a:p>
          <a:p>
            <a:pPr marL="0" indent="0">
              <a:buNone/>
            </a:pPr>
            <a:r>
              <a:rPr lang="ru-RU" altLang="en-US" sz="2000" i="1" dirty="0">
                <a:solidFill>
                  <a:srgbClr val="C00000"/>
                </a:solidFill>
              </a:rPr>
              <a:t>социальный контракт. </a:t>
            </a:r>
          </a:p>
          <a:p>
            <a:pPr marL="0" indent="0" algn="r">
              <a:buNone/>
            </a:pPr>
            <a:r>
              <a:rPr lang="ru-RU" altLang="en-US" sz="2000" i="1" dirty="0">
                <a:solidFill>
                  <a:srgbClr val="C00000"/>
                </a:solidFill>
              </a:rPr>
              <a:t>Достигнут главный </a:t>
            </a:r>
          </a:p>
          <a:p>
            <a:pPr marL="0" indent="0" algn="r">
              <a:buNone/>
            </a:pPr>
            <a:r>
              <a:rPr lang="ru-RU" altLang="en-US" sz="2000" i="1" dirty="0">
                <a:solidFill>
                  <a:srgbClr val="C00000"/>
                </a:solidFill>
              </a:rPr>
              <a:t>социальный эффект - </a:t>
            </a:r>
          </a:p>
          <a:p>
            <a:pPr marL="0" indent="0" algn="r">
              <a:buNone/>
            </a:pPr>
            <a:r>
              <a:rPr lang="ru-RU" altLang="en-US" sz="2000" i="1" dirty="0">
                <a:solidFill>
                  <a:srgbClr val="C00000"/>
                </a:solidFill>
              </a:rPr>
              <a:t>улучшено материальное </a:t>
            </a:r>
          </a:p>
          <a:p>
            <a:pPr marL="0" indent="0" algn="r">
              <a:buNone/>
            </a:pPr>
            <a:r>
              <a:rPr lang="ru-RU" altLang="en-US" sz="2000" i="1" dirty="0">
                <a:solidFill>
                  <a:srgbClr val="C00000"/>
                </a:solidFill>
              </a:rPr>
              <a:t>благосостояние </a:t>
            </a:r>
          </a:p>
          <a:p>
            <a:pPr marL="0" indent="0" algn="r">
              <a:buNone/>
            </a:pPr>
            <a:r>
              <a:rPr lang="ru-RU" altLang="en-US" sz="2000" i="1" dirty="0">
                <a:solidFill>
                  <a:srgbClr val="C00000"/>
                </a:solidFill>
              </a:rPr>
              <a:t>семей, а значит повысилось </a:t>
            </a:r>
          </a:p>
          <a:p>
            <a:pPr marL="0" indent="0" algn="r">
              <a:buNone/>
            </a:pPr>
            <a:r>
              <a:rPr lang="ru-RU" altLang="en-US" sz="2000" i="1" dirty="0">
                <a:solidFill>
                  <a:srgbClr val="C00000"/>
                </a:solidFill>
              </a:rPr>
              <a:t>качество жизни многодетных. </a:t>
            </a: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8080" y="404495"/>
            <a:ext cx="2626995" cy="1475740"/>
          </a:xfrm>
          <a:prstGeom prst="rect">
            <a:avLst/>
          </a:prstGeom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540" y="4275725"/>
            <a:ext cx="3302000" cy="1857375"/>
          </a:xfrm>
          <a:prstGeom prst="rect">
            <a:avLst/>
          </a:prstGeom>
        </p:spPr>
      </p:pic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4"/>
          <a:srcRect l="-864" t="28854" r="864" b="-2105"/>
          <a:stretch>
            <a:fillRect/>
          </a:stretch>
        </p:blipFill>
        <p:spPr>
          <a:xfrm>
            <a:off x="3457491" y="1772816"/>
            <a:ext cx="2229017" cy="217728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345" y="190500"/>
            <a:ext cx="8801100" cy="543560"/>
          </a:xfrm>
        </p:spPr>
        <p:txBody>
          <a:bodyPr/>
          <a:lstStyle/>
          <a:p>
            <a:r>
              <a:rPr lang="ru-RU" altLang="en-US" sz="2400" i="1" dirty="0">
                <a:solidFill>
                  <a:srgbClr val="050891"/>
                </a:solidFill>
              </a:rPr>
              <a:t>“СЕМЬЯ - КОЛЫБЕЛЬ СОВЕРШЕНСТВА” 2021- 2022 г. 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457200" y="662305"/>
            <a:ext cx="8229600" cy="6195695"/>
          </a:xfrm>
        </p:spPr>
        <p:txBody>
          <a:bodyPr/>
          <a:lstStyle/>
          <a:p>
            <a:pPr marL="0" indent="457200">
              <a:buNone/>
            </a:pPr>
            <a:endParaRPr lang="ru-RU" altLang="en-US" sz="2400" dirty="0"/>
          </a:p>
          <a:p>
            <a:pPr marL="0" indent="457200">
              <a:buNone/>
            </a:pPr>
            <a:r>
              <a:rPr lang="ru-RU" altLang="en-US" sz="2000" i="1" dirty="0">
                <a:solidFill>
                  <a:srgbClr val="18A711"/>
                </a:solidFill>
              </a:rPr>
              <a:t>В обществе представлен положительный образ многодетной семьи - творческой, самодостаточной, креативной, с нерушимыми семейными ценностями и традициями.</a:t>
            </a:r>
          </a:p>
          <a:p>
            <a:pPr marL="0" indent="457200">
              <a:buNone/>
            </a:pPr>
            <a:r>
              <a:rPr lang="ru-RU" altLang="en-US" sz="2000" i="1" dirty="0">
                <a:solidFill>
                  <a:srgbClr val="18A711"/>
                </a:solidFill>
              </a:rPr>
              <a:t>Проект подтвердил, что совершенство личности начинается именно в семье. Тепло внутрисемейных отношений, любовь и  взаимопонимание между родителями и детьми являются основой дальнейшей жизни детей, их здоровья, характера и успеха!</a:t>
            </a:r>
          </a:p>
          <a:p>
            <a:pPr marL="0" indent="0">
              <a:buNone/>
            </a:pPr>
            <a:endParaRPr lang="ru-RU" altLang="en-US" sz="2400" dirty="0"/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5875" y="4220845"/>
            <a:ext cx="3732530" cy="248793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90500"/>
            <a:ext cx="8229600" cy="438150"/>
          </a:xfrm>
        </p:spPr>
        <p:txBody>
          <a:bodyPr/>
          <a:lstStyle/>
          <a:p>
            <a:r>
              <a:rPr lang="ru-RU" altLang="en-US" sz="3200" i="1" dirty="0">
                <a:solidFill>
                  <a:srgbClr val="050891"/>
                </a:solidFill>
              </a:rPr>
              <a:t>“Сделай сам” 2022-2023 г.  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226060" y="629285"/>
            <a:ext cx="8752205" cy="6257290"/>
          </a:xfrm>
        </p:spPr>
        <p:txBody>
          <a:bodyPr/>
          <a:lstStyle/>
          <a:p>
            <a:pPr marL="0" indent="457200">
              <a:buNone/>
            </a:pPr>
            <a:endParaRPr lang="ru-RU" altLang="en-US" sz="2400" dirty="0"/>
          </a:p>
          <a:p>
            <a:pPr marL="0" indent="457200">
              <a:buNone/>
            </a:pPr>
            <a:r>
              <a:rPr lang="ru-RU" altLang="en-US" sz="2000" i="1" dirty="0">
                <a:solidFill>
                  <a:srgbClr val="CC6600"/>
                </a:solidFill>
              </a:rPr>
              <a:t>Дети и подростки получили</a:t>
            </a:r>
          </a:p>
          <a:p>
            <a:pPr marL="0" indent="0">
              <a:buNone/>
            </a:pPr>
            <a:r>
              <a:rPr lang="ru-RU" altLang="en-US" sz="2000" i="1" dirty="0">
                <a:solidFill>
                  <a:srgbClr val="CC6600"/>
                </a:solidFill>
              </a:rPr>
              <a:t> трудовые навыки </a:t>
            </a:r>
          </a:p>
          <a:p>
            <a:pPr marL="0" indent="0">
              <a:buNone/>
            </a:pPr>
            <a:r>
              <a:rPr lang="ru-RU" altLang="en-US" sz="2000" i="1" dirty="0">
                <a:solidFill>
                  <a:srgbClr val="CC6600"/>
                </a:solidFill>
              </a:rPr>
              <a:t>столярно-токарному и </a:t>
            </a:r>
          </a:p>
          <a:p>
            <a:pPr marL="0" indent="0">
              <a:buNone/>
            </a:pPr>
            <a:r>
              <a:rPr lang="ru-RU" altLang="en-US" sz="2000" i="1" dirty="0">
                <a:solidFill>
                  <a:srgbClr val="CC6600"/>
                </a:solidFill>
              </a:rPr>
              <a:t>швейному делу. </a:t>
            </a:r>
          </a:p>
          <a:p>
            <a:pPr marL="0" indent="0">
              <a:buNone/>
            </a:pPr>
            <a:endParaRPr lang="ru-RU" altLang="en-US" sz="2000" i="1" dirty="0">
              <a:solidFill>
                <a:srgbClr val="CC6600"/>
              </a:solidFill>
            </a:endParaRPr>
          </a:p>
          <a:p>
            <a:pPr marL="0" indent="457200">
              <a:buNone/>
            </a:pPr>
            <a:r>
              <a:rPr lang="ru-RU" altLang="en-US" sz="2000" i="1" dirty="0">
                <a:solidFill>
                  <a:srgbClr val="CC6600"/>
                </a:solidFill>
              </a:rPr>
              <a:t>Научились пользоваться инструментами и </a:t>
            </a:r>
          </a:p>
          <a:p>
            <a:pPr marL="0" indent="0">
              <a:buNone/>
            </a:pPr>
            <a:r>
              <a:rPr lang="ru-RU" altLang="en-US" sz="2000" i="1" dirty="0">
                <a:solidFill>
                  <a:srgbClr val="CC6600"/>
                </a:solidFill>
              </a:rPr>
              <a:t>оборудованием, что для них, как будущих мам и пап, крайне важно. </a:t>
            </a:r>
          </a:p>
          <a:p>
            <a:pPr marL="0" indent="0" algn="r">
              <a:buNone/>
            </a:pPr>
            <a:r>
              <a:rPr lang="ru-RU" altLang="en-US" sz="2000" i="1" dirty="0">
                <a:solidFill>
                  <a:srgbClr val="CC6600"/>
                </a:solidFill>
              </a:rPr>
              <a:t>                             Подростки 14-18 лет </a:t>
            </a:r>
          </a:p>
          <a:p>
            <a:pPr marL="0" indent="0" algn="r">
              <a:buNone/>
            </a:pPr>
            <a:r>
              <a:rPr lang="ru-RU" altLang="en-US" sz="2000" i="1" dirty="0">
                <a:solidFill>
                  <a:srgbClr val="CC6600"/>
                </a:solidFill>
              </a:rPr>
              <a:t>получили основы знаний </a:t>
            </a:r>
          </a:p>
          <a:p>
            <a:pPr marL="0" indent="0" algn="r">
              <a:buNone/>
            </a:pPr>
            <a:r>
              <a:rPr lang="ru-RU" altLang="en-US" sz="2000" i="1" dirty="0">
                <a:solidFill>
                  <a:srgbClr val="CC6600"/>
                </a:solidFill>
              </a:rPr>
              <a:t>в сфере </a:t>
            </a:r>
          </a:p>
          <a:p>
            <a:pPr marL="0" indent="0" algn="r">
              <a:buNone/>
            </a:pPr>
            <a:r>
              <a:rPr lang="ru-RU" altLang="en-US" sz="2000" i="1" dirty="0">
                <a:solidFill>
                  <a:srgbClr val="CC6600"/>
                </a:solidFill>
              </a:rPr>
              <a:t>предпринимательского </a:t>
            </a:r>
          </a:p>
          <a:p>
            <a:pPr marL="0" indent="0" algn="r">
              <a:buNone/>
            </a:pPr>
            <a:r>
              <a:rPr lang="ru-RU" altLang="en-US" sz="2000" i="1" dirty="0">
                <a:solidFill>
                  <a:srgbClr val="CC6600"/>
                </a:solidFill>
              </a:rPr>
              <a:t>мышления и финансовой грамотности.</a:t>
            </a:r>
          </a:p>
          <a:p>
            <a:pPr marL="0" indent="0" algn="l">
              <a:buNone/>
            </a:pPr>
            <a:r>
              <a:rPr lang="ru-RU" altLang="en-US" sz="2800" dirty="0"/>
              <a:t> </a:t>
            </a:r>
          </a:p>
          <a:p>
            <a:pPr marL="0" indent="0" algn="ctr">
              <a:buNone/>
            </a:pPr>
            <a:r>
              <a:rPr lang="ru-RU" altLang="en-US" sz="2400" b="1" i="1" dirty="0">
                <a:solidFill>
                  <a:srgbClr val="4B665D"/>
                </a:solidFill>
              </a:rPr>
              <a:t>Повысилась мотивация к ручному труду. </a:t>
            </a:r>
          </a:p>
        </p:txBody>
      </p:sp>
      <p:pic>
        <p:nvPicPr>
          <p:cNvPr id="4" name="Изображение 3" descr="Столярка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4005064"/>
            <a:ext cx="3671575" cy="1652180"/>
          </a:xfrm>
          <a:prstGeom prst="rect">
            <a:avLst/>
          </a:prstGeom>
        </p:spPr>
      </p:pic>
      <p:pic>
        <p:nvPicPr>
          <p:cNvPr id="101" name="Изображение 100"/>
          <p:cNvPicPr/>
          <p:nvPr/>
        </p:nvPicPr>
        <p:blipFill>
          <a:blip r:embed="rId3"/>
          <a:stretch>
            <a:fillRect/>
          </a:stretch>
        </p:blipFill>
        <p:spPr>
          <a:xfrm>
            <a:off x="5795645" y="548640"/>
            <a:ext cx="3220720" cy="190246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2800" i="1" dirty="0">
                <a:solidFill>
                  <a:srgbClr val="050891"/>
                </a:solidFill>
              </a:rPr>
              <a:t>«Жизнь продолжается» 2022- 2024 г.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222250" y="850265"/>
            <a:ext cx="8828405" cy="5881370"/>
          </a:xfrm>
        </p:spPr>
        <p:txBody>
          <a:bodyPr/>
          <a:lstStyle/>
          <a:p>
            <a:pPr marL="0" indent="457200">
              <a:buNone/>
            </a:pPr>
            <a:r>
              <a:rPr lang="ru-RU" altLang="en-US" sz="2400" i="1" dirty="0">
                <a:solidFill>
                  <a:srgbClr val="CC6600"/>
                </a:solidFill>
              </a:rPr>
              <a:t>Проект создан по инициативе многодетных семей, в котором они принимают участие в качестве волонтёров. Направлен на поддержку семей прибывших с Донбасса и Украины, а также семей участников СВО.</a:t>
            </a:r>
          </a:p>
          <a:p>
            <a:pPr marL="0" indent="457200" algn="l">
              <a:buNone/>
            </a:pPr>
            <a:r>
              <a:rPr lang="ru-RU" altLang="en-US" sz="2400" i="1" dirty="0">
                <a:solidFill>
                  <a:srgbClr val="CC6600"/>
                </a:solidFill>
              </a:rPr>
              <a:t>В результате у участников проекта улучшилось психо-эмоциональное </a:t>
            </a:r>
          </a:p>
          <a:p>
            <a:pPr marL="0" indent="457200" algn="l">
              <a:buNone/>
            </a:pPr>
            <a:r>
              <a:rPr lang="ru-RU" altLang="en-US" sz="2400" i="1" dirty="0">
                <a:solidFill>
                  <a:srgbClr val="CC6600"/>
                </a:solidFill>
              </a:rPr>
              <a:t>состояние.</a:t>
            </a:r>
          </a:p>
        </p:txBody>
      </p:sp>
      <p:pic>
        <p:nvPicPr>
          <p:cNvPr id="5" name="Изображение 4" descr="16909775505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4365104"/>
            <a:ext cx="2664460" cy="1998980"/>
          </a:xfrm>
          <a:prstGeom prst="rect">
            <a:avLst/>
          </a:prstGeom>
        </p:spPr>
      </p:pic>
      <p:pic>
        <p:nvPicPr>
          <p:cNvPr id="102" name="Изображение 101"/>
          <p:cNvPicPr/>
          <p:nvPr/>
        </p:nvPicPr>
        <p:blipFill>
          <a:blip r:embed="rId3"/>
          <a:stretch>
            <a:fillRect/>
          </a:stretch>
        </p:blipFill>
        <p:spPr>
          <a:xfrm>
            <a:off x="4355976" y="3514839"/>
            <a:ext cx="3505835" cy="284924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3200" i="1" dirty="0">
                <a:solidFill>
                  <a:srgbClr val="050891"/>
                </a:solidFill>
              </a:rPr>
              <a:t>«</a:t>
            </a:r>
            <a:r>
              <a:rPr lang="ru-RU" altLang="en-US" sz="3200" i="1" dirty="0" err="1">
                <a:solidFill>
                  <a:srgbClr val="050891"/>
                </a:solidFill>
              </a:rPr>
              <a:t>ЭкоШвея</a:t>
            </a:r>
            <a:r>
              <a:rPr lang="ru-RU" altLang="en-US" sz="3200" i="1" dirty="0">
                <a:solidFill>
                  <a:srgbClr val="050891"/>
                </a:solidFill>
              </a:rPr>
              <a:t>» 2024 г.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142240" y="774065"/>
            <a:ext cx="8788400" cy="5861050"/>
          </a:xfrm>
        </p:spPr>
        <p:txBody>
          <a:bodyPr/>
          <a:lstStyle/>
          <a:p>
            <a:pPr marL="0" indent="457200">
              <a:buNone/>
            </a:pPr>
            <a:r>
              <a:rPr lang="ru-RU" altLang="en-US" sz="2400" dirty="0">
                <a:solidFill>
                  <a:srgbClr val="1389B8"/>
                </a:solidFill>
              </a:rPr>
              <a:t>Организовали работу с семьями (детьми с ОВЗ и родителями) по формированию навыков полезного применения текстильных отходов и </a:t>
            </a:r>
            <a:r>
              <a:rPr lang="ru-RU" altLang="en-US" sz="2400" dirty="0" err="1">
                <a:solidFill>
                  <a:srgbClr val="1389B8"/>
                </a:solidFill>
              </a:rPr>
              <a:t>ответственноого</a:t>
            </a:r>
            <a:r>
              <a:rPr lang="ru-RU" altLang="en-US" sz="2400" dirty="0">
                <a:solidFill>
                  <a:srgbClr val="1389B8"/>
                </a:solidFill>
              </a:rPr>
              <a:t> обращения с предметами одежды.</a:t>
            </a:r>
          </a:p>
          <a:p>
            <a:pPr marL="0" indent="457200">
              <a:buNone/>
            </a:pPr>
            <a:r>
              <a:rPr lang="ru-RU" altLang="en-US" sz="2400" b="1" i="1" dirty="0">
                <a:solidFill>
                  <a:srgbClr val="1389B8"/>
                </a:solidFill>
              </a:rPr>
              <a:t> В результате участники проекта научились давать вещам вторую жизнь. У них повысились знания по экологии.</a:t>
            </a:r>
            <a:r>
              <a:rPr lang="ru-RU" altLang="en-US" sz="2400" dirty="0">
                <a:solidFill>
                  <a:srgbClr val="1389B8"/>
                </a:solidFill>
              </a:rPr>
              <a:t> </a:t>
            </a:r>
          </a:p>
          <a:p>
            <a:pPr marL="0" indent="0">
              <a:buNone/>
            </a:pPr>
            <a:endParaRPr lang="ru-RU" altLang="en-US" dirty="0"/>
          </a:p>
          <a:p>
            <a:pPr marL="0" indent="0">
              <a:buNone/>
            </a:pPr>
            <a:endParaRPr lang="ru-RU" altLang="en-US" dirty="0"/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260" y="3789045"/>
            <a:ext cx="3404235" cy="2553970"/>
          </a:xfrm>
          <a:prstGeom prst="rect">
            <a:avLst/>
          </a:prstGeom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8035" y="3213100"/>
            <a:ext cx="1859280" cy="330835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90500"/>
            <a:ext cx="8229600" cy="1541145"/>
          </a:xfrm>
        </p:spPr>
        <p:txBody>
          <a:bodyPr/>
          <a:lstStyle/>
          <a:p>
            <a:r>
              <a:rPr lang="ru-RU" altLang="en-US" i="1" dirty="0">
                <a:solidFill>
                  <a:srgbClr val="050891"/>
                </a:solidFill>
              </a:rPr>
              <a:t>В результате проектной деятельности в организации созданы: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457200" y="1917700"/>
            <a:ext cx="8229600" cy="4210050"/>
          </a:xfrm>
        </p:spPr>
        <p:txBody>
          <a:bodyPr/>
          <a:lstStyle/>
          <a:p>
            <a:r>
              <a:rPr lang="ru-RU" altLang="en-US" sz="2800" i="1" dirty="0">
                <a:solidFill>
                  <a:srgbClr val="002060"/>
                </a:solidFill>
              </a:rPr>
              <a:t>Родительский клуб «</a:t>
            </a:r>
            <a:r>
              <a:rPr lang="ru-RU" altLang="en-US" sz="2800" i="1" dirty="0" err="1">
                <a:solidFill>
                  <a:srgbClr val="002060"/>
                </a:solidFill>
              </a:rPr>
              <a:t>Многодетки</a:t>
            </a:r>
            <a:r>
              <a:rPr lang="ru-RU" altLang="en-US" sz="2800" i="1" dirty="0">
                <a:solidFill>
                  <a:srgbClr val="002060"/>
                </a:solidFill>
              </a:rPr>
              <a:t>»</a:t>
            </a:r>
          </a:p>
          <a:p>
            <a:r>
              <a:rPr lang="ru-RU" altLang="en-US" sz="2800" i="1" dirty="0">
                <a:solidFill>
                  <a:srgbClr val="002060"/>
                </a:solidFill>
              </a:rPr>
              <a:t>Социальный пункт по обмену вещами «</a:t>
            </a:r>
            <a:r>
              <a:rPr lang="ru-RU" altLang="en-US" sz="2800" i="1" dirty="0" err="1">
                <a:solidFill>
                  <a:srgbClr val="002060"/>
                </a:solidFill>
              </a:rPr>
              <a:t>Добропункт</a:t>
            </a:r>
            <a:r>
              <a:rPr lang="ru-RU" altLang="en-US" sz="2800" i="1" dirty="0">
                <a:solidFill>
                  <a:srgbClr val="002060"/>
                </a:solidFill>
              </a:rPr>
              <a:t>»</a:t>
            </a:r>
          </a:p>
          <a:p>
            <a:r>
              <a:rPr lang="ru-RU" altLang="en-US" sz="2800" i="1" dirty="0">
                <a:solidFill>
                  <a:srgbClr val="002060"/>
                </a:solidFill>
              </a:rPr>
              <a:t>Швейный коворкинг «</a:t>
            </a:r>
            <a:r>
              <a:rPr lang="ru-RU" altLang="en-US" sz="2800" i="1" dirty="0" err="1">
                <a:solidFill>
                  <a:srgbClr val="002060"/>
                </a:solidFill>
              </a:rPr>
              <a:t>СамаШвея</a:t>
            </a:r>
            <a:r>
              <a:rPr lang="ru-RU" altLang="en-US" sz="2800" i="1" dirty="0">
                <a:solidFill>
                  <a:srgbClr val="002060"/>
                </a:solidFill>
              </a:rPr>
              <a:t>»</a:t>
            </a:r>
          </a:p>
          <a:p>
            <a:r>
              <a:rPr lang="ru-RU" altLang="en-US" sz="2800" i="1" dirty="0">
                <a:solidFill>
                  <a:srgbClr val="002060"/>
                </a:solidFill>
              </a:rPr>
              <a:t>Школа здорового питания</a:t>
            </a:r>
          </a:p>
          <a:p>
            <a:r>
              <a:rPr lang="ru-RU" altLang="en-US" sz="2800" i="1" dirty="0">
                <a:solidFill>
                  <a:srgbClr val="002060"/>
                </a:solidFill>
              </a:rPr>
              <a:t>Клуб- караоке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0960"/>
            <a:ext cx="8229600" cy="1536700"/>
          </a:xfrm>
        </p:spPr>
        <p:txBody>
          <a:bodyPr/>
          <a:lstStyle/>
          <a:p>
            <a:r>
              <a:rPr lang="ru-RU" altLang="en-US" sz="3200" i="1" dirty="0">
                <a:solidFill>
                  <a:srgbClr val="050891"/>
                </a:solidFill>
                <a:sym typeface="+mn-ea"/>
              </a:rPr>
              <a:t>Количественные показатели по итогам деятельности организации </a:t>
            </a:r>
            <a:br>
              <a:rPr lang="ru-RU" altLang="en-US" sz="3200" i="1" dirty="0">
                <a:solidFill>
                  <a:srgbClr val="050891"/>
                </a:solidFill>
                <a:sym typeface="+mn-ea"/>
              </a:rPr>
            </a:br>
            <a:r>
              <a:rPr lang="ru-RU" altLang="en-US" sz="3200" i="1" dirty="0">
                <a:solidFill>
                  <a:srgbClr val="050891"/>
                </a:solidFill>
                <a:sym typeface="+mn-ea"/>
              </a:rPr>
              <a:t>с 2020 по 2023 г.</a:t>
            </a:r>
            <a:endParaRPr lang="ru-RU" altLang="en-US" sz="3200" i="1" dirty="0">
              <a:solidFill>
                <a:srgbClr val="050891"/>
              </a:solidFill>
            </a:endParaRP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457200" y="1953895"/>
            <a:ext cx="8229600" cy="4620260"/>
          </a:xfrm>
        </p:spPr>
        <p:txBody>
          <a:bodyPr/>
          <a:lstStyle/>
          <a:p>
            <a:pPr marL="0" indent="0">
              <a:buNone/>
            </a:pPr>
            <a:r>
              <a:rPr lang="ru-RU" altLang="en-US" sz="2800" i="1" dirty="0">
                <a:solidFill>
                  <a:srgbClr val="002060"/>
                </a:solidFill>
              </a:rPr>
              <a:t>1.Всего оказано услуг - 5718 услуг</a:t>
            </a:r>
          </a:p>
          <a:p>
            <a:pPr marL="0" indent="0">
              <a:buNone/>
            </a:pPr>
            <a:r>
              <a:rPr lang="ru-RU" altLang="en-US" sz="2800" i="1" dirty="0">
                <a:solidFill>
                  <a:srgbClr val="002060"/>
                </a:solidFill>
              </a:rPr>
              <a:t>2.Ежегодно получают услуги  —  1430 человек</a:t>
            </a:r>
          </a:p>
          <a:p>
            <a:pPr marL="0" indent="0">
              <a:buNone/>
            </a:pPr>
            <a:r>
              <a:rPr lang="ru-RU" altLang="en-US" sz="2800" i="1" dirty="0">
                <a:solidFill>
                  <a:srgbClr val="002060"/>
                </a:solidFill>
              </a:rPr>
              <a:t>3.Получили знания и практические навыки по швейному делу  — 102 человека</a:t>
            </a:r>
          </a:p>
          <a:p>
            <a:pPr marL="0" indent="0">
              <a:buNone/>
            </a:pPr>
            <a:r>
              <a:rPr lang="ru-RU" altLang="en-US" sz="2800" i="1" dirty="0">
                <a:solidFill>
                  <a:srgbClr val="002060"/>
                </a:solidFill>
              </a:rPr>
              <a:t>4.Воспользовались услугами Швейного коворкинга —  148 человек</a:t>
            </a:r>
          </a:p>
          <a:p>
            <a:pPr marL="0" indent="0">
              <a:buNone/>
            </a:pPr>
            <a:r>
              <a:rPr lang="ru-RU" altLang="en-US" sz="2800" i="1" dirty="0">
                <a:solidFill>
                  <a:srgbClr val="002060"/>
                </a:solidFill>
              </a:rPr>
              <a:t>5. Воспользовались услугами пункта «</a:t>
            </a:r>
            <a:r>
              <a:rPr lang="ru-RU" altLang="en-US" sz="2800" i="1" dirty="0" err="1">
                <a:solidFill>
                  <a:srgbClr val="002060"/>
                </a:solidFill>
              </a:rPr>
              <a:t>Добропункт</a:t>
            </a:r>
            <a:r>
              <a:rPr lang="ru-RU" altLang="en-US" sz="2800" i="1" dirty="0">
                <a:solidFill>
                  <a:srgbClr val="002060"/>
                </a:solidFill>
              </a:rPr>
              <a:t>» — 2268 чел. 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730" y="48260"/>
            <a:ext cx="8792210" cy="1639570"/>
          </a:xfrm>
        </p:spPr>
        <p:txBody>
          <a:bodyPr/>
          <a:lstStyle/>
          <a:p>
            <a:r>
              <a:rPr lang="ru-RU" altLang="en-US" sz="3200" i="1" dirty="0">
                <a:solidFill>
                  <a:srgbClr val="050891"/>
                </a:solidFill>
                <a:sym typeface="+mn-ea"/>
              </a:rPr>
              <a:t>Количественные показатели по итогам деятельности организации </a:t>
            </a:r>
            <a:br>
              <a:rPr lang="ru-RU" altLang="en-US" sz="3200" i="1" dirty="0">
                <a:solidFill>
                  <a:srgbClr val="050891"/>
                </a:solidFill>
                <a:sym typeface="+mn-ea"/>
              </a:rPr>
            </a:br>
            <a:r>
              <a:rPr lang="ru-RU" altLang="en-US" sz="3200" i="1" dirty="0">
                <a:solidFill>
                  <a:srgbClr val="050891"/>
                </a:solidFill>
                <a:sym typeface="+mn-ea"/>
              </a:rPr>
              <a:t>с 2020 по 2023 г.</a:t>
            </a:r>
            <a:endParaRPr lang="ru-RU" altLang="en-US" sz="3200" i="1" dirty="0">
              <a:solidFill>
                <a:srgbClr val="050891"/>
              </a:solidFill>
            </a:endParaRP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165100" y="1737995"/>
            <a:ext cx="8801100" cy="5074285"/>
          </a:xfrm>
        </p:spPr>
        <p:txBody>
          <a:bodyPr/>
          <a:lstStyle/>
          <a:p>
            <a:pPr marL="0" indent="0">
              <a:buNone/>
            </a:pPr>
            <a:endParaRPr lang="ru-RU" altLang="en-US" sz="26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altLang="en-US" sz="2600" dirty="0">
                <a:solidFill>
                  <a:srgbClr val="002060"/>
                </a:solidFill>
              </a:rPr>
              <a:t>6.Волонтёров  организации — 26 чел.</a:t>
            </a:r>
          </a:p>
          <a:p>
            <a:pPr marL="0" indent="0">
              <a:buNone/>
            </a:pPr>
            <a:r>
              <a:rPr lang="ru-RU" altLang="en-US" sz="2600" dirty="0">
                <a:solidFill>
                  <a:srgbClr val="002060"/>
                </a:solidFill>
              </a:rPr>
              <a:t>7.Организовано поездок в театры, на экскурсии — 55 </a:t>
            </a:r>
          </a:p>
          <a:p>
            <a:pPr marL="0" indent="0">
              <a:buNone/>
            </a:pPr>
            <a:r>
              <a:rPr lang="ru-RU" altLang="en-US" sz="2600" dirty="0">
                <a:solidFill>
                  <a:srgbClr val="002060"/>
                </a:solidFill>
              </a:rPr>
              <a:t>8.Охвачено кол-во человек, принявших участие в поездках — 2310 чел.</a:t>
            </a:r>
          </a:p>
          <a:p>
            <a:pPr marL="0" indent="0">
              <a:buNone/>
            </a:pPr>
            <a:r>
              <a:rPr lang="ru-RU" altLang="en-US" sz="2600" dirty="0">
                <a:solidFill>
                  <a:srgbClr val="002060"/>
                </a:solidFill>
              </a:rPr>
              <a:t>9.Кол-во многодетных мам, которые имеют финансовую поддержку благодаря участию в работе по реализации проектов — 10 человек.</a:t>
            </a:r>
          </a:p>
          <a:p>
            <a:pPr marL="0" indent="0">
              <a:buNone/>
            </a:pPr>
            <a:r>
              <a:rPr lang="ru-RU" altLang="en-US" sz="2600" dirty="0">
                <a:solidFill>
                  <a:srgbClr val="002060"/>
                </a:solidFill>
              </a:rPr>
              <a:t>10. Сформирована команда по созданию и реализацию проектов - 5 многодетных мам.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918970"/>
          </a:xfrm>
        </p:spPr>
        <p:txBody>
          <a:bodyPr/>
          <a:lstStyle/>
          <a:p>
            <a:pPr algn="ctr"/>
            <a:r>
              <a:rPr lang="ru-RU" altLang="en-US" sz="2800" i="1" dirty="0">
                <a:solidFill>
                  <a:srgbClr val="0008E6"/>
                </a:solidFill>
              </a:rPr>
              <a:t>Достигнут главный качественный показатель - в обществе создан положительной образ многодетной семьи.</a:t>
            </a:r>
            <a:br>
              <a:rPr lang="ru-RU" altLang="en-US" sz="3200" dirty="0">
                <a:solidFill>
                  <a:srgbClr val="0008E6"/>
                </a:solidFill>
              </a:rPr>
            </a:br>
            <a:endParaRPr lang="ru-RU" altLang="en-US" sz="3200" dirty="0">
              <a:solidFill>
                <a:srgbClr val="0008E6"/>
              </a:solidFill>
            </a:endParaRPr>
          </a:p>
        </p:txBody>
      </p:sp>
      <p:pic>
        <p:nvPicPr>
          <p:cNvPr id="4" name="Замещающее содержимое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27405" y="1988820"/>
            <a:ext cx="7074535" cy="417322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90500"/>
            <a:ext cx="8229600" cy="144780"/>
          </a:xfrm>
        </p:spPr>
        <p:txBody>
          <a:bodyPr/>
          <a:lstStyle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457200" y="2037715"/>
            <a:ext cx="8229600" cy="4090035"/>
          </a:xfrm>
        </p:spPr>
        <p:txBody>
          <a:bodyPr/>
          <a:lstStyle/>
          <a:p>
            <a:endParaRPr lang="ru-RU" altLang="en-US"/>
          </a:p>
        </p:txBody>
      </p:sp>
      <p:pic>
        <p:nvPicPr>
          <p:cNvPr id="4" name="Изображение 3" descr="IMG_20240226_20000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070" y="483235"/>
            <a:ext cx="8106410" cy="589216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594"/>
            <a:ext cx="8229600" cy="1152173"/>
          </a:xfrm>
        </p:spPr>
        <p:txBody>
          <a:bodyPr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altLang="en-US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МЫ ПОДДЕРЖИВАЕМ:</a:t>
            </a:r>
            <a:br>
              <a:rPr lang="ru-RU" altLang="en-US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endParaRPr lang="ru-RU" altLang="en-US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4" name="Замещающее содержимое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512" y="6093296"/>
            <a:ext cx="1007388" cy="671348"/>
          </a:xfrm>
          <a:prstGeom prst="rect">
            <a:avLst/>
          </a:prstGeom>
        </p:spPr>
      </p:pic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C9A36D99-BC72-D19B-31F4-9D0A05D00A60}"/>
              </a:ext>
            </a:extLst>
          </p:cNvPr>
          <p:cNvSpPr txBox="1">
            <a:spLocks/>
          </p:cNvSpPr>
          <p:nvPr/>
        </p:nvSpPr>
        <p:spPr>
          <a:xfrm>
            <a:off x="163982" y="1836191"/>
            <a:ext cx="8229600" cy="115217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cene3d>
              <a:camera prst="orthographicFront"/>
              <a:lightRig rig="threePt" dir="t"/>
            </a:scene3d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marL="742950" indent="-742950" algn="ctr">
              <a:buFont typeface="Arial" panose="020B0604020202020204" pitchFamily="34" charset="0"/>
              <a:buChar char="•"/>
            </a:pPr>
            <a:r>
              <a:rPr lang="ru-RU" altLang="en-US" sz="1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Указ Президента РФ от 23.01.2024 N 63 "О мерах социальной поддержки многодетных семей"</a:t>
            </a:r>
          </a:p>
          <a:p>
            <a:pPr marL="742950" indent="-742950" algn="ctr">
              <a:buFont typeface="Arial" panose="020B0604020202020204" pitchFamily="34" charset="0"/>
              <a:buChar char="•"/>
            </a:pPr>
            <a:r>
              <a:rPr lang="ru-RU" altLang="en-US" sz="1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Новый государственный праздник «День многодетной семьи»</a:t>
            </a:r>
          </a:p>
          <a:p>
            <a:pPr marL="742950" indent="-742950" algn="ctr">
              <a:buFont typeface="Arial" panose="020B0604020202020204" pitchFamily="34" charset="0"/>
              <a:buChar char="•"/>
            </a:pPr>
            <a:r>
              <a:rPr lang="ru-RU" altLang="en-US" sz="1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2025 год объявлен в самарской области годом «Многодетной семьи»</a:t>
            </a:r>
          </a:p>
          <a:p>
            <a:pPr marL="742950" indent="-742950" algn="ctr">
              <a:buFont typeface="Arial" panose="020B0604020202020204" pitchFamily="34" charset="0"/>
              <a:buChar char="•"/>
            </a:pPr>
            <a:r>
              <a:rPr lang="ru-RU" altLang="en-US" sz="1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Политику президента и правительства по поддержке семьи, в том числе многодетной с целью решения демографической проблемы</a:t>
            </a:r>
          </a:p>
          <a:p>
            <a:pPr marL="742950" indent="-742950" algn="ctr">
              <a:buFont typeface="Arial" panose="020B0604020202020204" pitchFamily="34" charset="0"/>
              <a:buChar char="•"/>
            </a:pPr>
            <a:endParaRPr lang="ru-RU" altLang="en-US" sz="1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br>
              <a:rPr lang="ru-RU" altLang="en-US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endParaRPr lang="ru-RU" altLang="en-US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7EE854DA-304E-E81A-54C2-E4C0E3597FD2}"/>
              </a:ext>
            </a:extLst>
          </p:cNvPr>
          <p:cNvSpPr txBox="1">
            <a:spLocks/>
          </p:cNvSpPr>
          <p:nvPr/>
        </p:nvSpPr>
        <p:spPr>
          <a:xfrm>
            <a:off x="457200" y="2708920"/>
            <a:ext cx="8229600" cy="115217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cene3d>
              <a:camera prst="orthographicFront"/>
              <a:lightRig rig="threePt" dir="t"/>
            </a:scene3d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algn="ctr"/>
            <a:r>
              <a:rPr lang="ru-RU" altLang="en-US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МЫ ГОТОВЫ:</a:t>
            </a:r>
          </a:p>
        </p:txBody>
      </p:sp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8A7F0C00-5907-5CA7-DFA2-BC38777FD570}"/>
              </a:ext>
            </a:extLst>
          </p:cNvPr>
          <p:cNvSpPr txBox="1">
            <a:spLocks/>
          </p:cNvSpPr>
          <p:nvPr/>
        </p:nvSpPr>
        <p:spPr>
          <a:xfrm>
            <a:off x="251520" y="3780430"/>
            <a:ext cx="8229600" cy="115217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cene3d>
              <a:camera prst="orthographicFront"/>
              <a:lightRig rig="threePt" dir="t"/>
            </a:scene3d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algn="ctr"/>
            <a:r>
              <a:rPr lang="ru-RU" altLang="en-US" sz="20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Продолжать работу по пропаганде семейных ценностей и традиций, многодетности и положительного образа многодетной семьи. </a:t>
            </a:r>
            <a:br>
              <a:rPr lang="ru-RU" altLang="en-US" sz="20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endParaRPr lang="ru-RU" altLang="en-US" sz="20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2BD1CC3-E973-7B55-62E2-35990345CEF6}"/>
              </a:ext>
            </a:extLst>
          </p:cNvPr>
          <p:cNvSpPr txBox="1"/>
          <p:nvPr/>
        </p:nvSpPr>
        <p:spPr>
          <a:xfrm>
            <a:off x="971600" y="5004876"/>
            <a:ext cx="473948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50891"/>
                </a:solidFill>
              </a:rPr>
              <a:t>Нам необходимы: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50891"/>
                </a:solidFill>
              </a:rPr>
              <a:t>Дополнительное помещение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50891"/>
                </a:solidFill>
              </a:rPr>
              <a:t>Увеличение суммы городской субсидии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1BA100-95C8-4E85-24A0-2F2639DF34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i="1" dirty="0">
                <a:solidFill>
                  <a:srgbClr val="050891"/>
                </a:solidFill>
              </a:rPr>
              <a:t>Предложения для улучшения работы</a:t>
            </a:r>
            <a:br>
              <a:rPr lang="ru-RU" sz="2400" i="1" dirty="0">
                <a:solidFill>
                  <a:srgbClr val="050891"/>
                </a:solidFill>
              </a:rPr>
            </a:br>
            <a:r>
              <a:rPr lang="ru-RU" sz="2400" i="1" dirty="0">
                <a:solidFill>
                  <a:srgbClr val="050891"/>
                </a:solidFill>
              </a:rPr>
              <a:t>некоммерческого сектора </a:t>
            </a:r>
            <a:r>
              <a:rPr lang="ru-RU" sz="2400" i="1" dirty="0" err="1">
                <a:solidFill>
                  <a:srgbClr val="050891"/>
                </a:solidFill>
              </a:rPr>
              <a:t>г.о</a:t>
            </a:r>
            <a:r>
              <a:rPr lang="ru-RU" sz="2400" i="1" dirty="0">
                <a:solidFill>
                  <a:srgbClr val="050891"/>
                </a:solidFill>
              </a:rPr>
              <a:t>. Новокуйбышевск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FF52FF9-9582-75E3-0F74-6B2E3B923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dirty="0">
                <a:solidFill>
                  <a:srgbClr val="1389B8"/>
                </a:solidFill>
              </a:rPr>
              <a:t>Создать  координационный совет при городской исполнительной власти по регулированию деятельности городских НКО</a:t>
            </a:r>
          </a:p>
          <a:p>
            <a:r>
              <a:rPr lang="ru-RU" sz="2000" dirty="0">
                <a:solidFill>
                  <a:srgbClr val="1389B8"/>
                </a:solidFill>
              </a:rPr>
              <a:t>Поручить координационному совету составить реестр некоммерческих организаций и провести анализ их деятельности (выделить направления деятельности, активность организаций, наличие помещения, число участников, грантовая деятельность  и другое)</a:t>
            </a:r>
          </a:p>
          <a:p>
            <a:r>
              <a:rPr lang="ru-RU" sz="2000" dirty="0">
                <a:solidFill>
                  <a:srgbClr val="1389B8"/>
                </a:solidFill>
              </a:rPr>
              <a:t> Изыскать возможность выделить ставку консультанта по грантовой деятельности НКО для обучения и консультирования некоммерческих организаций по написанию и реализации социальных проектов в интересах различных групп населения города.</a:t>
            </a:r>
          </a:p>
          <a:p>
            <a:endParaRPr lang="ru-RU" sz="2000" dirty="0">
              <a:solidFill>
                <a:srgbClr val="1389B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71027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90500"/>
            <a:ext cx="8229600" cy="125095"/>
          </a:xfrm>
        </p:spPr>
        <p:txBody>
          <a:bodyPr/>
          <a:lstStyle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457200" y="315595"/>
            <a:ext cx="8229600" cy="5812155"/>
          </a:xfrm>
        </p:spPr>
        <p:txBody>
          <a:bodyPr/>
          <a:lstStyle/>
          <a:p>
            <a:pPr marL="0" indent="457200" algn="ctr">
              <a:buNone/>
            </a:pPr>
            <a:endParaRPr lang="ru-RU" altLang="en-US" sz="2800" dirty="0">
              <a:solidFill>
                <a:srgbClr val="1389B8"/>
              </a:solidFill>
            </a:endParaRPr>
          </a:p>
          <a:p>
            <a:pPr marL="0" indent="457200" algn="ctr">
              <a:buNone/>
            </a:pPr>
            <a:r>
              <a:rPr lang="ru-RU" altLang="en-US" sz="2800" dirty="0">
                <a:solidFill>
                  <a:srgbClr val="1389B8"/>
                </a:solidFill>
              </a:rPr>
              <a:t>«Когда все двигаются вперёд совместными усилиями, успех приходит сам собой», — Генри Форд</a:t>
            </a:r>
          </a:p>
          <a:p>
            <a:pPr marL="0" indent="457200" algn="ctr">
              <a:buNone/>
            </a:pPr>
            <a:r>
              <a:rPr lang="ru-RU" altLang="en-US" dirty="0">
                <a:solidFill>
                  <a:srgbClr val="050891"/>
                </a:solidFill>
                <a:sym typeface="+mn-ea"/>
              </a:rPr>
              <a:t>Спасибо за внимание!</a:t>
            </a:r>
            <a:endParaRPr lang="ru-RU" altLang="en-US" dirty="0">
              <a:solidFill>
                <a:srgbClr val="050891"/>
              </a:solidFill>
            </a:endParaRPr>
          </a:p>
          <a:p>
            <a:pPr marL="0" indent="0" algn="ctr">
              <a:buNone/>
            </a:pPr>
            <a:endParaRPr lang="ru-RU" altLang="en-US" dirty="0"/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1720" y="3068320"/>
            <a:ext cx="4777105" cy="318452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Blue Waves">
  <a:themeElements>
    <a:clrScheme name="Blue Waves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66CC"/>
      </a:accent1>
      <a:accent2>
        <a:srgbClr val="3399FF"/>
      </a:accent2>
      <a:accent3>
        <a:srgbClr val="FFFFFF"/>
      </a:accent3>
      <a:accent4>
        <a:srgbClr val="000000"/>
      </a:accent4>
      <a:accent5>
        <a:srgbClr val="AAB8E2"/>
      </a:accent5>
      <a:accent6>
        <a:srgbClr val="2D8AE7"/>
      </a:accent6>
      <a:hlink>
        <a:srgbClr val="CC3300"/>
      </a:hlink>
      <a:folHlink>
        <a:srgbClr val="996600"/>
      </a:folHlink>
    </a:clrScheme>
    <a:fontScheme name="Blue Waves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Blue Wav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66CC"/>
        </a:accent1>
        <a:accent2>
          <a:srgbClr val="3399FF"/>
        </a:accent2>
        <a:accent3>
          <a:srgbClr val="FFFFFF"/>
        </a:accent3>
        <a:accent4>
          <a:srgbClr val="000000"/>
        </a:accent4>
        <a:accent5>
          <a:srgbClr val="AAB8E2"/>
        </a:accent5>
        <a:accent6>
          <a:srgbClr val="2D8AE7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1161</Words>
  <Application>Microsoft Office PowerPoint</Application>
  <PresentationFormat>Экран (4:3)</PresentationFormat>
  <Paragraphs>227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7" baseType="lpstr">
      <vt:lpstr>Arial</vt:lpstr>
      <vt:lpstr>Calibri</vt:lpstr>
      <vt:lpstr>Comic Sans MS</vt:lpstr>
      <vt:lpstr>Mistral</vt:lpstr>
      <vt:lpstr>Times New Roman</vt:lpstr>
      <vt:lpstr>Blue Waves</vt:lpstr>
      <vt:lpstr>Детско-молодежная общественная организация «Здоровое детство»  г.о. Новокуйбышевск</vt:lpstr>
      <vt:lpstr>Презентация PowerPoint</vt:lpstr>
      <vt:lpstr>Результаты деятельности организации с 2003 по 2013 г. </vt:lpstr>
      <vt:lpstr>Результаты деятельности организации с 2013 по 2023 г.  </vt:lpstr>
      <vt:lpstr>Наши проекты</vt:lpstr>
      <vt:lpstr>Результаты проектной деятельности с 2014 по 2024 г. </vt:lpstr>
      <vt:lpstr>Презентация PowerPoint</vt:lpstr>
      <vt:lpstr>«Главней всего здоровье в доме!» 2019-2020 г.</vt:lpstr>
      <vt:lpstr>“СамаШвеЯ” 2021 г.</vt:lpstr>
      <vt:lpstr>“СЕМЬЯ - КОЛЫБЕЛЬ СОВЕРШЕНСТВА” 2021- 2022 г. </vt:lpstr>
      <vt:lpstr>“Сделай сам” 2022-2023 г.  </vt:lpstr>
      <vt:lpstr>«Жизнь продолжается» 2022- 2024 г.</vt:lpstr>
      <vt:lpstr>«ЭкоШвея» 2024 г.</vt:lpstr>
      <vt:lpstr>В результате проектной деятельности в организации созданы:</vt:lpstr>
      <vt:lpstr>Количественные показатели по итогам деятельности организации  с 2020 по 2023 г.</vt:lpstr>
      <vt:lpstr>Количественные показатели по итогам деятельности организации  с 2020 по 2023 г.</vt:lpstr>
      <vt:lpstr>Достигнут главный качественный показатель - в обществе создан положительной образ многодетной семьи. </vt:lpstr>
      <vt:lpstr>Презентация PowerPoint</vt:lpstr>
      <vt:lpstr>МЫ ПОДДЕРЖИВАЕМ: </vt:lpstr>
      <vt:lpstr>Предложения для улучшения работы некоммерческого сектора г.о. Новокуйбышевск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Детско-молодежная общественная организация «Здоровое детство»  г.о. Новокуйбышевск</dc:title>
  <dc:creator>ДЕТСТВО</dc:creator>
  <cp:lastModifiedBy>user</cp:lastModifiedBy>
  <cp:revision>13</cp:revision>
  <dcterms:created xsi:type="dcterms:W3CDTF">2024-02-26T16:21:00Z</dcterms:created>
  <dcterms:modified xsi:type="dcterms:W3CDTF">2024-12-24T09:42:53Z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29A0EAF8FFF14E79B290CBCAB62CCCD5_13</vt:lpwstr>
  </property>
  <property fmtid="{D5CDD505-2E9C-101B-9397-08002B2CF9AE}" pid="3" name="KSOProductBuildVer">
    <vt:lpwstr>1049-12.2.0.13306</vt:lpwstr>
  </property>
</Properties>
</file>