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29" r:id="rId4"/>
    <p:sldId id="279" r:id="rId5"/>
    <p:sldId id="272" r:id="rId6"/>
    <p:sldId id="275" r:id="rId7"/>
    <p:sldId id="273" r:id="rId8"/>
    <p:sldId id="319" r:id="rId9"/>
    <p:sldId id="276" r:id="rId10"/>
    <p:sldId id="299" r:id="rId11"/>
    <p:sldId id="274" r:id="rId12"/>
    <p:sldId id="316" r:id="rId13"/>
    <p:sldId id="315" r:id="rId14"/>
    <p:sldId id="317" r:id="rId15"/>
    <p:sldId id="318" r:id="rId16"/>
    <p:sldId id="351" r:id="rId17"/>
    <p:sldId id="278" r:id="rId18"/>
    <p:sldId id="321" r:id="rId19"/>
    <p:sldId id="271" r:id="rId20"/>
    <p:sldId id="350" r:id="rId21"/>
    <p:sldId id="320" r:id="rId22"/>
    <p:sldId id="281" r:id="rId23"/>
    <p:sldId id="32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3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ЕТСТВО" initials="Д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3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commentAuthors" Target="commentAuthors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3-21T18:41:36.385" idx="1">
    <p:pos x="10" y="10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7681A0E-75DA-4FE0-8D73-CF7F7F925D26}" type="slidenum">
              <a:rPr lang="ru-RU" smtClean="0"/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81A0E-75DA-4FE0-8D73-CF7F7F925D2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B036E70-B503-422F-A674-6D99C57A6C16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7681A0E-75DA-4FE0-8D73-CF7F7F925D26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 panose="05020102010507070707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 panose="05020102010507070707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 panose="05020102010507070707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6.jpeg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0.jpeg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4.jpeg"/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8.jpeg"/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png"/><Relationship Id="rId4" Type="http://schemas.openxmlformats.org/officeDocument/2006/relationships/image" Target="../media/image53.jpeg"/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3.jpeg"/><Relationship Id="rId3" Type="http://schemas.openxmlformats.org/officeDocument/2006/relationships/image" Target="../media/image13.jpeg"/><Relationship Id="rId2" Type="http://schemas.openxmlformats.org/officeDocument/2006/relationships/image" Target="../media/image58.jpeg"/><Relationship Id="rId1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949008" cy="16002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Социальный проект </a:t>
            </a:r>
            <a:endParaRPr lang="ru-RU" dirty="0" smtClean="0"/>
          </a:p>
          <a:p>
            <a:r>
              <a:rPr lang="ru-RU" dirty="0" smtClean="0"/>
              <a:t>ДМОО «Здоровое детство» г.о Новокуйбышевск</a:t>
            </a:r>
            <a:endParaRPr lang="ru-RU" dirty="0" smtClean="0"/>
          </a:p>
          <a:p>
            <a:r>
              <a:rPr lang="ru-RU" dirty="0" smtClean="0"/>
              <a:t>при финансовой поддержке ФПГ</a:t>
            </a:r>
            <a:endParaRPr lang="ru-RU" dirty="0" smtClean="0"/>
          </a:p>
          <a:p>
            <a:r>
              <a:rPr lang="ru-RU" dirty="0" smtClean="0"/>
              <a:t>01.10.2022г. </a:t>
            </a:r>
            <a:r>
              <a:rPr lang="ru-RU" dirty="0" smtClean="0"/>
              <a:t>- </a:t>
            </a:r>
            <a:r>
              <a:rPr lang="ru-RU" dirty="0" smtClean="0"/>
              <a:t>31.03.2024г.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Mistral" panose="03090702030407020403" pitchFamily="66" charset="0"/>
              </a:rPr>
              <a:t>«Жизнь продолжается»</a:t>
            </a:r>
            <a:endParaRPr lang="ru-RU" sz="7200" dirty="0" smtClean="0">
              <a:solidFill>
                <a:schemeClr val="accent1">
                  <a:lumMod val="20000"/>
                  <a:lumOff val="80000"/>
                </a:schemeClr>
              </a:solidFill>
              <a:latin typeface="Mistral" panose="03090702030407020403" pitchFamily="66" charset="0"/>
            </a:endParaRPr>
          </a:p>
        </p:txBody>
      </p:sp>
      <p:pic>
        <p:nvPicPr>
          <p:cNvPr id="5" name="Рисунок 4" descr="C:\Users\ю\Desktop\5003d452a8da016f3ed02a6385cf54e8_XL.jpg"/>
          <p:cNvPicPr/>
          <p:nvPr/>
        </p:nvPicPr>
        <p:blipFill>
          <a:blip r:embed="rId1" cstate="print"/>
          <a:srcRect l="31541" t="29296" r="27538" b="26405"/>
          <a:stretch>
            <a:fillRect/>
          </a:stretch>
        </p:blipFill>
        <p:spPr bwMode="auto">
          <a:xfrm>
            <a:off x="6012180" y="4869180"/>
            <a:ext cx="1991360" cy="150495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Изображение 6" descr="лого ЗД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680" y="4869180"/>
            <a:ext cx="1527810" cy="1527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179705" y="260350"/>
            <a:ext cx="735203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400">
                <a:solidFill>
                  <a:schemeClr val="accent1">
                    <a:lumMod val="75000"/>
                  </a:schemeClr>
                </a:solidFill>
              </a:rPr>
              <a:t>Основная идея проекта</a:t>
            </a:r>
            <a:r>
              <a:rPr lang="ru-RU" altLang="en-US" sz="2400"/>
              <a:t> - улучшить материальное благосостояние, оказать содействие в коррекции психо-эмоционального состояния  и создать условия для интеграциии и социализации УЧАСТНИКОВ ПРОЕКТА в новых условиях </a:t>
            </a:r>
            <a:endParaRPr lang="ru-RU" altLang="en-US" sz="2400">
              <a:sym typeface="+mn-ea"/>
            </a:endParaRPr>
          </a:p>
          <a:p>
            <a:endParaRPr lang="ru-RU" altLang="en-US" sz="2400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107950" y="3068955"/>
            <a:ext cx="5807710" cy="26149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400">
                <a:solidFill>
                  <a:schemeClr val="accent1">
                    <a:lumMod val="75000"/>
                  </a:schemeClr>
                </a:solidFill>
              </a:rPr>
              <a:t>Целевая аудитория проекта</a:t>
            </a:r>
            <a:r>
              <a:rPr lang="ru-RU" altLang="en-US" sz="2400"/>
              <a:t>:</a:t>
            </a:r>
            <a:endParaRPr lang="ru-RU" altLang="en-US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en-US" sz="2000"/>
              <a:t>люди, прибывшие с Донбасса и Украины - 456 человек</a:t>
            </a:r>
            <a:endParaRPr lang="ru-RU" altLang="en-US" sz="20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en-US" sz="2000"/>
              <a:t>представиелей, семьей участников СВО -</a:t>
            </a:r>
            <a:r>
              <a:rPr lang="ru-RU" altLang="en-US" sz="2000"/>
              <a:t> 397 человек</a:t>
            </a:r>
            <a:endParaRPr lang="ru-RU" altLang="en-US" sz="20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en-US" sz="2000"/>
              <a:t>представители многодетных семьей - 280 человек</a:t>
            </a:r>
            <a:endParaRPr lang="ru-RU" altLang="en-US" sz="2000">
              <a:highlight>
                <a:srgbClr val="FFFF00"/>
              </a:highlight>
            </a:endParaRPr>
          </a:p>
          <a:p>
            <a:pPr indent="0">
              <a:buFont typeface="Arial" panose="020B0604020202020204" pitchFamily="34" charset="0"/>
              <a:buNone/>
            </a:pPr>
            <a:r>
              <a:rPr lang="ru-RU" altLang="en-US" sz="2000"/>
              <a:t>Всего приняло участие в проекте 1133</a:t>
            </a:r>
            <a:r>
              <a:rPr lang="ru-RU" altLang="en-US" sz="2000"/>
              <a:t> человека.</a:t>
            </a:r>
            <a:endParaRPr lang="ru-RU" altLang="en-US" sz="2000"/>
          </a:p>
        </p:txBody>
      </p:sp>
      <p:pic>
        <p:nvPicPr>
          <p:cNvPr id="100" name="Изображение 99"/>
          <p:cNvPicPr/>
          <p:nvPr/>
        </p:nvPicPr>
        <p:blipFill>
          <a:blip r:embed="rId1"/>
          <a:srcRect t="28620" b="11528"/>
          <a:stretch>
            <a:fillRect/>
          </a:stretch>
        </p:blipFill>
        <p:spPr>
          <a:xfrm>
            <a:off x="5795645" y="1772285"/>
            <a:ext cx="3218180" cy="443420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393065" y="260350"/>
            <a:ext cx="847153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ru-RU" altLang="en-US" sz="4000">
                <a:solidFill>
                  <a:srgbClr val="0070C0"/>
                </a:solidFill>
              </a:rPr>
              <a:t>Какие задачи решались для достижения цели проекта</a:t>
            </a:r>
            <a:endParaRPr lang="ru-RU" altLang="en-US" sz="4000">
              <a:solidFill>
                <a:srgbClr val="0070C0"/>
              </a:solidFill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252095" y="2420620"/>
            <a:ext cx="8504555" cy="40855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0">
              <a:buClr>
                <a:srgbClr val="BFD3E4"/>
              </a:buClr>
              <a:buFont typeface="Arial" panose="020B0604020202020204" pitchFamily="34" charset="0"/>
              <a:buChar char="•"/>
            </a:pPr>
            <a:r>
              <a:rPr lang="ru-RU" altLang="en-US" sz="3600"/>
              <a:t> улучшение м</a:t>
            </a:r>
            <a:r>
              <a:rPr lang="ru-RU" altLang="en-US" sz="3600">
                <a:latin typeface="Cambria" panose="02040503050406030204" charset="0"/>
                <a:cs typeface="Cambria" panose="02040503050406030204" charset="0"/>
              </a:rPr>
              <a:t>атериального благосостояния </a:t>
            </a:r>
            <a:endParaRPr lang="ru-RU" altLang="en-US" sz="3600">
              <a:latin typeface="Cambria" panose="02040503050406030204" charset="0"/>
              <a:cs typeface="Cambria" panose="02040503050406030204" charset="0"/>
            </a:endParaRPr>
          </a:p>
          <a:p>
            <a:pPr indent="0">
              <a:buClr>
                <a:srgbClr val="BFD3E4"/>
              </a:buClr>
              <a:buFont typeface="Arial" panose="020B0604020202020204" pitchFamily="34" charset="0"/>
              <a:buChar char="•"/>
            </a:pPr>
            <a:r>
              <a:rPr lang="ru-RU" altLang="en-US" sz="3600">
                <a:latin typeface="Cambria" panose="02040503050406030204" charset="0"/>
                <a:cs typeface="Cambria" panose="02040503050406030204" charset="0"/>
              </a:rPr>
              <a:t> обучение основам швейного дела </a:t>
            </a:r>
            <a:endParaRPr lang="ru-RU" altLang="en-US" sz="3600">
              <a:latin typeface="Cambria" panose="02040503050406030204" charset="0"/>
              <a:cs typeface="Cambria" panose="02040503050406030204" charset="0"/>
            </a:endParaRPr>
          </a:p>
          <a:p>
            <a:pPr indent="0">
              <a:buClr>
                <a:srgbClr val="BFD3E4"/>
              </a:buClr>
              <a:buFont typeface="Arial" panose="020B0604020202020204" pitchFamily="34" charset="0"/>
              <a:buChar char="•"/>
            </a:pPr>
            <a:r>
              <a:rPr lang="ru-RU" altLang="en-US" sz="3600">
                <a:latin typeface="Cambria" panose="02040503050406030204" charset="0"/>
                <a:cs typeface="Cambria" panose="02040503050406030204" charset="0"/>
              </a:rPr>
              <a:t> создание условий для социализации и обретения дружеского общения</a:t>
            </a:r>
            <a:endParaRPr lang="ru-RU" altLang="en-US" sz="3600">
              <a:latin typeface="Cambria" panose="02040503050406030204" charset="0"/>
              <a:cs typeface="Cambria" panose="02040503050406030204" charset="0"/>
            </a:endParaRPr>
          </a:p>
          <a:p>
            <a:pPr indent="0">
              <a:buClr>
                <a:srgbClr val="BFD3E4"/>
              </a:buClr>
              <a:buFont typeface="Arial" panose="020B0604020202020204" pitchFamily="34" charset="0"/>
              <a:buChar char="•"/>
            </a:pPr>
            <a:r>
              <a:rPr lang="ru-RU" altLang="en-US" sz="3600">
                <a:latin typeface="Cambria" panose="02040503050406030204" charset="0"/>
                <a:cs typeface="Cambria" panose="02040503050406030204" charset="0"/>
              </a:rPr>
              <a:t> создание условий для коррекции психо-эмоционального состояния </a:t>
            </a:r>
            <a:endParaRPr lang="ru-RU" altLang="en-US" sz="3600">
              <a:latin typeface="Cambria" panose="02040503050406030204" charset="0"/>
              <a:cs typeface="Cambria" panose="02040503050406030204" charset="0"/>
            </a:endParaRPr>
          </a:p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endParaRPr lang="ru-RU" altLang="en-US" sz="3600"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62750" y="908685"/>
            <a:ext cx="2101850" cy="157670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252095" y="908685"/>
            <a:ext cx="4114800" cy="24345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/>
            <a:r>
              <a:rPr lang="ru-RU" altLang="en-US" sz="2800">
                <a:solidFill>
                  <a:schemeClr val="accent1">
                    <a:lumMod val="75000"/>
                  </a:schemeClr>
                </a:solidFill>
              </a:rPr>
              <a:t>Услуги «Добропункта»</a:t>
            </a:r>
            <a:r>
              <a:rPr lang="ru-RU" altLang="en-US" sz="2800"/>
              <a:t> </a:t>
            </a:r>
            <a:endParaRPr lang="ru-RU" altLang="en-US" sz="2800"/>
          </a:p>
          <a:p>
            <a:pPr algn="l"/>
            <a:r>
              <a:rPr lang="ru-RU" altLang="en-US" sz="2800"/>
              <a:t>за период проекта оказано 2344 услуги,</a:t>
            </a:r>
            <a:r>
              <a:rPr lang="ru-RU" altLang="en-US" sz="2800">
                <a:highlight>
                  <a:srgbClr val="FFFF00"/>
                </a:highlight>
              </a:rPr>
              <a:t> </a:t>
            </a:r>
            <a:endParaRPr lang="ru-RU" altLang="en-US" sz="2800"/>
          </a:p>
          <a:p>
            <a:pPr algn="l"/>
            <a:r>
              <a:rPr lang="ru-RU" altLang="en-US" sz="2800"/>
              <a:t>воспользовались представители из ц.а.  469 человек. </a:t>
            </a:r>
            <a:endParaRPr lang="ru-RU" altLang="en-US" sz="3200"/>
          </a:p>
          <a:p>
            <a:pPr algn="l"/>
            <a:endParaRPr lang="ru-RU" altLang="en-US" sz="3200"/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50165" y="260350"/>
            <a:ext cx="9224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32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Улучшение материального благосостояния </a:t>
            </a:r>
            <a:endParaRPr lang="ru-RU" altLang="en-US" sz="32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100" name="Изображение 99"/>
          <p:cNvPicPr/>
          <p:nvPr/>
        </p:nvPicPr>
        <p:blipFill>
          <a:blip r:embed="rId1"/>
          <a:stretch>
            <a:fillRect/>
          </a:stretch>
        </p:blipFill>
        <p:spPr>
          <a:xfrm>
            <a:off x="4937125" y="1026795"/>
            <a:ext cx="3698875" cy="281114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01" name="Изображение 100"/>
          <p:cNvPicPr/>
          <p:nvPr/>
        </p:nvPicPr>
        <p:blipFill>
          <a:blip r:embed="rId2"/>
          <a:stretch>
            <a:fillRect/>
          </a:stretch>
        </p:blipFill>
        <p:spPr>
          <a:xfrm>
            <a:off x="395605" y="3500755"/>
            <a:ext cx="3669665" cy="271018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6" name="Текстовое поле 5"/>
          <p:cNvSpPr txBox="1"/>
          <p:nvPr/>
        </p:nvSpPr>
        <p:spPr>
          <a:xfrm>
            <a:off x="3707765" y="3933190"/>
            <a:ext cx="516445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ru-RU" altLang="en-US" sz="3200">
                <a:solidFill>
                  <a:schemeClr val="accent1">
                    <a:lumMod val="75000"/>
                  </a:schemeClr>
                </a:solidFill>
              </a:rPr>
              <a:t>Акции «Добрые руки»</a:t>
            </a:r>
            <a:endParaRPr lang="ru-RU" altLang="en-US" sz="3200"/>
          </a:p>
          <a:p>
            <a:pPr algn="r"/>
            <a:r>
              <a:rPr lang="ru-RU" altLang="en-US" sz="3200"/>
              <a:t>Проведено 12 акций, </a:t>
            </a:r>
            <a:endParaRPr lang="ru-RU" altLang="en-US" sz="3200"/>
          </a:p>
          <a:p>
            <a:pPr algn="r"/>
            <a:r>
              <a:rPr lang="ru-RU" altLang="en-US" sz="3200"/>
              <a:t> получили материальную поддержку 552 благополучателей. </a:t>
            </a:r>
            <a:endParaRPr lang="ru-RU" altLang="en-US" sz="3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Текстовое поле 4"/>
          <p:cNvSpPr txBox="1"/>
          <p:nvPr/>
        </p:nvSpPr>
        <p:spPr>
          <a:xfrm>
            <a:off x="5027930" y="707390"/>
            <a:ext cx="3878580" cy="33223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/>
              <a:t>Получение знаний о социальном контракте, </a:t>
            </a:r>
            <a:endParaRPr lang="ru-RU" altLang="en-US"/>
          </a:p>
          <a:p>
            <a:r>
              <a:rPr lang="ru-RU" altLang="en-US"/>
              <a:t>его возможностях и перспективах в индивидуальном предпринимательстве и самозанятости. </a:t>
            </a:r>
            <a:endParaRPr lang="ru-RU" altLang="en-US"/>
          </a:p>
          <a:p>
            <a:r>
              <a:rPr lang="ru-RU" altLang="en-US"/>
              <a:t>Проведено </a:t>
            </a:r>
            <a:r>
              <a:rPr lang="ru-RU" altLang="en-US"/>
              <a:t>5 семинаров.</a:t>
            </a:r>
            <a:endParaRPr lang="ru-RU" altLang="en-US"/>
          </a:p>
          <a:p>
            <a:r>
              <a:rPr lang="ru-RU" altLang="en-US"/>
              <a:t>Приняли участие 65 человек.</a:t>
            </a:r>
            <a:endParaRPr lang="ru-RU" altLang="en-US"/>
          </a:p>
          <a:p>
            <a:r>
              <a:rPr lang="ru-RU" altLang="en-US"/>
              <a:t>Заключили договор на получение социального контракта 6 человек.</a:t>
            </a:r>
            <a:endParaRPr lang="ru-RU" altLang="en-US" sz="2000"/>
          </a:p>
          <a:p>
            <a:endParaRPr lang="ru-RU" altLang="en-US" sz="2000"/>
          </a:p>
        </p:txBody>
      </p:sp>
      <p:pic>
        <p:nvPicPr>
          <p:cNvPr id="100" name="Изображение 99"/>
          <p:cNvPicPr/>
          <p:nvPr/>
        </p:nvPicPr>
        <p:blipFill>
          <a:blip r:embed="rId1"/>
          <a:srcRect t="8685" b="12565"/>
          <a:stretch>
            <a:fillRect/>
          </a:stretch>
        </p:blipFill>
        <p:spPr>
          <a:xfrm>
            <a:off x="4282440" y="3645535"/>
            <a:ext cx="4624070" cy="281178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01" name="Изображение 100"/>
          <p:cNvPicPr/>
          <p:nvPr/>
        </p:nvPicPr>
        <p:blipFill>
          <a:blip r:embed="rId2"/>
          <a:srcRect t="30370" b="17016"/>
          <a:stretch>
            <a:fillRect/>
          </a:stretch>
        </p:blipFill>
        <p:spPr>
          <a:xfrm>
            <a:off x="251460" y="1071880"/>
            <a:ext cx="4643120" cy="185801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02" name="Изображение 101"/>
          <p:cNvPicPr/>
          <p:nvPr/>
        </p:nvPicPr>
        <p:blipFill>
          <a:blip r:embed="rId3"/>
          <a:srcRect t="17472" b="8370"/>
          <a:stretch>
            <a:fillRect/>
          </a:stretch>
        </p:blipFill>
        <p:spPr>
          <a:xfrm>
            <a:off x="251460" y="3068955"/>
            <a:ext cx="3290570" cy="343154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11" name="Текстовое поле 10"/>
          <p:cNvSpPr txBox="1"/>
          <p:nvPr/>
        </p:nvSpPr>
        <p:spPr>
          <a:xfrm>
            <a:off x="50165" y="260350"/>
            <a:ext cx="9224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32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Улучшение материального благосостояния </a:t>
            </a:r>
            <a:endParaRPr lang="ru-RU" altLang="en-US" sz="32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Текстовое поле 4"/>
          <p:cNvSpPr txBox="1"/>
          <p:nvPr/>
        </p:nvSpPr>
        <p:spPr>
          <a:xfrm>
            <a:off x="2988310" y="833755"/>
            <a:ext cx="6220460" cy="187896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2000"/>
              <a:t>Проведено 131 занятие. </a:t>
            </a:r>
            <a:endParaRPr lang="ru-RU" altLang="en-US" sz="2000"/>
          </a:p>
          <a:p>
            <a:r>
              <a:rPr lang="ru-RU" altLang="en-US" sz="2000"/>
              <a:t>Получили знания и практические навыки</a:t>
            </a:r>
            <a:r>
              <a:rPr lang="ru-RU" altLang="en-US" sz="2000"/>
              <a:t> 53 участника. </a:t>
            </a:r>
            <a:endParaRPr lang="ru-RU" altLang="en-US" sz="2000"/>
          </a:p>
          <a:p>
            <a:r>
              <a:rPr lang="ru-RU" altLang="en-US" sz="2000"/>
              <a:t>На занятиях сшито</a:t>
            </a:r>
            <a:r>
              <a:rPr lang="ru-RU" altLang="en-US" sz="2000"/>
              <a:t>318 изделий, </a:t>
            </a:r>
            <a:endParaRPr lang="ru-RU" altLang="en-US" sz="2000"/>
          </a:p>
          <a:p>
            <a:r>
              <a:rPr lang="ru-RU" altLang="en-US" sz="2000"/>
              <a:t> Услуги швейной мастерской «СамаШвея» воспользовались  534 раза.</a:t>
            </a:r>
            <a:endParaRPr lang="ru-RU" altLang="en-US" sz="2000"/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755650" y="188595"/>
            <a:ext cx="7397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36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Обучение основам швейного дела </a:t>
            </a:r>
            <a:endParaRPr lang="ru-RU" altLang="en-US" sz="36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103" name="Изображение 102"/>
          <p:cNvPicPr/>
          <p:nvPr/>
        </p:nvPicPr>
        <p:blipFill>
          <a:blip r:embed="rId2"/>
          <a:stretch>
            <a:fillRect/>
          </a:stretch>
        </p:blipFill>
        <p:spPr>
          <a:xfrm>
            <a:off x="320040" y="1125220"/>
            <a:ext cx="2595880" cy="373189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45" name="Изображение 144"/>
          <p:cNvPicPr/>
          <p:nvPr/>
        </p:nvPicPr>
        <p:blipFill>
          <a:blip r:embed="rId1"/>
          <a:srcRect t="26537"/>
          <a:stretch>
            <a:fillRect/>
          </a:stretch>
        </p:blipFill>
        <p:spPr>
          <a:xfrm>
            <a:off x="3550920" y="2637155"/>
            <a:ext cx="4601845" cy="407352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2" name="Изображение 1" descr="лого СамаШвея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50" y="5013325"/>
            <a:ext cx="1610360" cy="16103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107950" y="764540"/>
            <a:ext cx="854964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 sz="2000"/>
              <a:t> Семейная фотосессия с демонстрацией участниками проекта швейных изделий, сшитых своими руками.</a:t>
            </a:r>
            <a:endParaRPr lang="ru-RU" altLang="en-US" sz="2000"/>
          </a:p>
          <a:p>
            <a:r>
              <a:rPr lang="ru-RU" altLang="en-US" sz="2000"/>
              <a:t>Приняли участие представители 9 семей.</a:t>
            </a:r>
            <a:endParaRPr lang="ru-RU" altLang="en-US" sz="2000"/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323850" y="116205"/>
            <a:ext cx="86747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3600">
                <a:solidFill>
                  <a:srgbClr val="0070C0"/>
                </a:solidFill>
                <a:latin typeface="Mistral" panose="03090702030407020403" pitchFamily="66" charset="0"/>
                <a:cs typeface="Mistral" panose="03090702030407020403" pitchFamily="66" charset="0"/>
              </a:rPr>
              <a:t> </a:t>
            </a:r>
            <a:r>
              <a:rPr lang="ru-RU" altLang="en-US" sz="36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Обучение основам швейного дела </a:t>
            </a:r>
            <a:endParaRPr lang="ru-RU" altLang="en-US" sz="36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117" name="Изображение 116"/>
          <p:cNvPicPr/>
          <p:nvPr/>
        </p:nvPicPr>
        <p:blipFill>
          <a:blip r:embed="rId1"/>
          <a:srcRect l="16646" t="7525" r="14847"/>
          <a:stretch>
            <a:fillRect/>
          </a:stretch>
        </p:blipFill>
        <p:spPr>
          <a:xfrm>
            <a:off x="3275330" y="1772920"/>
            <a:ext cx="5690235" cy="460248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8" name="Изображение 117"/>
          <p:cNvPicPr/>
          <p:nvPr/>
        </p:nvPicPr>
        <p:blipFill>
          <a:blip r:embed="rId2"/>
          <a:srcRect l="6005" t="11467" r="26495"/>
          <a:stretch>
            <a:fillRect/>
          </a:stretch>
        </p:blipFill>
        <p:spPr>
          <a:xfrm>
            <a:off x="179070" y="2708910"/>
            <a:ext cx="2872740" cy="368554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300355" y="1052830"/>
            <a:ext cx="8761730" cy="13550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/>
            <a:r>
              <a:rPr lang="ru-RU" altLang="en-US" sz="2800"/>
              <a:t>Проведено </a:t>
            </a:r>
            <a:r>
              <a:rPr lang="ru-RU" altLang="en-US" sz="2800"/>
              <a:t>60 занятий по интуитивному рисованию.</a:t>
            </a:r>
            <a:endParaRPr lang="ru-RU" altLang="en-US" sz="2800"/>
          </a:p>
          <a:p>
            <a:pPr algn="l"/>
            <a:r>
              <a:rPr lang="ru-RU" altLang="en-US" sz="2800"/>
              <a:t>Приняли участие 129</a:t>
            </a:r>
            <a:r>
              <a:rPr lang="ru-RU" altLang="en-US" sz="2800"/>
              <a:t> человек.</a:t>
            </a:r>
            <a:endParaRPr lang="ru-RU" altLang="en-US" sz="2800"/>
          </a:p>
          <a:p>
            <a:pPr algn="l"/>
            <a:endParaRPr lang="ru-RU" altLang="en-US" sz="2800"/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107315" y="44450"/>
            <a:ext cx="932815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32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Создание условий для коррекции психо-эмоционального состояния  </a:t>
            </a:r>
            <a:endParaRPr lang="ru-RU" altLang="en-US" sz="32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112" name="Изображение 111"/>
          <p:cNvPicPr/>
          <p:nvPr/>
        </p:nvPicPr>
        <p:blipFill>
          <a:blip r:embed="rId1"/>
          <a:srcRect l="16851" t="22324" b="25176"/>
          <a:stretch>
            <a:fillRect/>
          </a:stretch>
        </p:blipFill>
        <p:spPr>
          <a:xfrm>
            <a:off x="467360" y="4382770"/>
            <a:ext cx="3907155" cy="229743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4" name="Изображение 113"/>
          <p:cNvPicPr/>
          <p:nvPr/>
        </p:nvPicPr>
        <p:blipFill>
          <a:blip r:embed="rId2"/>
          <a:stretch>
            <a:fillRect/>
          </a:stretch>
        </p:blipFill>
        <p:spPr>
          <a:xfrm>
            <a:off x="251460" y="2204720"/>
            <a:ext cx="4326255" cy="208851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5" name="Изображение 114"/>
          <p:cNvPicPr/>
          <p:nvPr/>
        </p:nvPicPr>
        <p:blipFill>
          <a:blip r:embed="rId3"/>
          <a:srcRect l="6574" t="28630" r="16778"/>
          <a:stretch>
            <a:fillRect/>
          </a:stretch>
        </p:blipFill>
        <p:spPr>
          <a:xfrm>
            <a:off x="4715510" y="2493010"/>
            <a:ext cx="4222750" cy="384683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145415" y="933450"/>
            <a:ext cx="8940800" cy="128778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/>
            <a:r>
              <a:rPr lang="ru-RU" altLang="en-US" sz="2800"/>
              <a:t>Проведено дополнительно </a:t>
            </a:r>
            <a:r>
              <a:rPr lang="ru-RU" altLang="en-US" sz="2800"/>
              <a:t>10 групповых занятий с психологом (по инициативе участников проекта).</a:t>
            </a:r>
            <a:endParaRPr lang="ru-RU" altLang="en-US" sz="2800"/>
          </a:p>
          <a:p>
            <a:pPr algn="l"/>
            <a:r>
              <a:rPr lang="ru-RU" altLang="en-US" sz="2800"/>
              <a:t>Приняло участие </a:t>
            </a:r>
            <a:r>
              <a:rPr lang="ru-RU" altLang="en-US" sz="2800"/>
              <a:t>8 человек.</a:t>
            </a:r>
            <a:endParaRPr lang="ru-RU" altLang="en-US" sz="2800"/>
          </a:p>
        </p:txBody>
      </p:sp>
      <p:pic>
        <p:nvPicPr>
          <p:cNvPr id="116" name="Изображение 115"/>
          <p:cNvPicPr/>
          <p:nvPr/>
        </p:nvPicPr>
        <p:blipFill>
          <a:blip r:embed="rId1"/>
          <a:srcRect t="17735" b="19460"/>
          <a:stretch>
            <a:fillRect/>
          </a:stretch>
        </p:blipFill>
        <p:spPr>
          <a:xfrm>
            <a:off x="5723890" y="4423410"/>
            <a:ext cx="2760345" cy="196532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7" name="Изображение 116"/>
          <p:cNvPicPr/>
          <p:nvPr/>
        </p:nvPicPr>
        <p:blipFill>
          <a:blip r:embed="rId2"/>
          <a:srcRect l="2379" t="6908" r="-2379" b="19362"/>
          <a:stretch>
            <a:fillRect/>
          </a:stretch>
        </p:blipFill>
        <p:spPr>
          <a:xfrm>
            <a:off x="1403985" y="2277745"/>
            <a:ext cx="1854200" cy="203073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8" name="Изображение 117"/>
          <p:cNvPicPr/>
          <p:nvPr/>
        </p:nvPicPr>
        <p:blipFill>
          <a:blip r:embed="rId3"/>
          <a:srcRect t="11186"/>
          <a:stretch>
            <a:fillRect/>
          </a:stretch>
        </p:blipFill>
        <p:spPr>
          <a:xfrm>
            <a:off x="251460" y="4364990"/>
            <a:ext cx="4321175" cy="216281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9" name="Изображение 118"/>
          <p:cNvPicPr/>
          <p:nvPr/>
        </p:nvPicPr>
        <p:blipFill>
          <a:blip r:embed="rId4"/>
          <a:srcRect t="18753"/>
          <a:stretch>
            <a:fillRect/>
          </a:stretch>
        </p:blipFill>
        <p:spPr>
          <a:xfrm>
            <a:off x="4644390" y="2320925"/>
            <a:ext cx="3767455" cy="200279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2" name="Текстовое поле 1"/>
          <p:cNvSpPr txBox="1"/>
          <p:nvPr/>
        </p:nvSpPr>
        <p:spPr>
          <a:xfrm>
            <a:off x="179705" y="44450"/>
            <a:ext cx="932815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28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Создание условий для коррекции психо-эмоционального состояния </a:t>
            </a:r>
            <a:r>
              <a:rPr lang="ru-RU" altLang="en-US" sz="28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 </a:t>
            </a:r>
            <a:endParaRPr lang="ru-RU" altLang="en-US" sz="28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Текстовое поле 6"/>
          <p:cNvSpPr txBox="1"/>
          <p:nvPr/>
        </p:nvSpPr>
        <p:spPr>
          <a:xfrm>
            <a:off x="107950" y="1007745"/>
            <a:ext cx="5481955" cy="25641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2400"/>
              <a:t>Проведено 6</a:t>
            </a:r>
            <a:r>
              <a:rPr lang="ru-RU" altLang="en-US" sz="2400"/>
              <a:t> экскурсий.</a:t>
            </a:r>
            <a:endParaRPr lang="ru-RU" altLang="en-US" sz="2400"/>
          </a:p>
          <a:p>
            <a:r>
              <a:rPr lang="ru-RU" altLang="en-US" sz="2400"/>
              <a:t>Приняли участие 269</a:t>
            </a:r>
            <a:r>
              <a:rPr lang="ru-RU" altLang="en-US" sz="2400"/>
              <a:t> человек.</a:t>
            </a:r>
            <a:endParaRPr lang="ru-RU" altLang="en-US" sz="2400"/>
          </a:p>
          <a:p>
            <a:r>
              <a:rPr lang="ru-RU" altLang="en-US" sz="2400"/>
              <a:t>Посетили 6 </a:t>
            </a:r>
            <a:r>
              <a:rPr lang="ru-RU" altLang="en-US" sz="2400"/>
              <a:t>спектаклей, концертов.</a:t>
            </a:r>
            <a:endParaRPr lang="ru-RU" altLang="en-US" sz="2400"/>
          </a:p>
          <a:p>
            <a:r>
              <a:rPr lang="ru-RU" altLang="en-US" sz="2400"/>
              <a:t>Приняли участие 173 </a:t>
            </a:r>
            <a:r>
              <a:rPr lang="ru-RU" altLang="en-US" sz="2400"/>
              <a:t>человека. Дополнительно посетили 22 мероприятия, приняли участие 1004 человека.</a:t>
            </a:r>
            <a:endParaRPr lang="ru-RU" altLang="en-US" sz="2400"/>
          </a:p>
          <a:p>
            <a:r>
              <a:rPr lang="ru-RU" altLang="en-US" sz="2400"/>
              <a:t> </a:t>
            </a:r>
            <a:endParaRPr lang="ru-RU" altLang="en-US" sz="2400"/>
          </a:p>
        </p:txBody>
      </p:sp>
      <p:pic>
        <p:nvPicPr>
          <p:cNvPr id="5" name="Изображение 4" descr="лого Сам обл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5205" y="761365"/>
            <a:ext cx="2830830" cy="902970"/>
          </a:xfrm>
          <a:prstGeom prst="rect">
            <a:avLst/>
          </a:prstGeom>
        </p:spPr>
      </p:pic>
      <p:sp>
        <p:nvSpPr>
          <p:cNvPr id="12" name="Текстовое поле 11"/>
          <p:cNvSpPr txBox="1"/>
          <p:nvPr/>
        </p:nvSpPr>
        <p:spPr>
          <a:xfrm>
            <a:off x="0" y="138430"/>
            <a:ext cx="8998585" cy="10261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ru-RU" altLang="en-US" sz="28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Создание условий для социализации и обретения дружеского общения</a:t>
            </a:r>
            <a:r>
              <a:rPr lang="ru-RU" altLang="en-US" sz="28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 </a:t>
            </a:r>
            <a:endParaRPr lang="ru-RU" altLang="en-US" sz="28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105" name="Изображение 104"/>
          <p:cNvPicPr/>
          <p:nvPr/>
        </p:nvPicPr>
        <p:blipFill>
          <a:blip r:embed="rId2"/>
          <a:stretch>
            <a:fillRect/>
          </a:stretch>
        </p:blipFill>
        <p:spPr>
          <a:xfrm>
            <a:off x="5609590" y="1779270"/>
            <a:ext cx="3306445" cy="262890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06" name="Изображение 105"/>
          <p:cNvPicPr/>
          <p:nvPr/>
        </p:nvPicPr>
        <p:blipFill>
          <a:blip r:embed="rId3"/>
          <a:srcRect b="18895"/>
          <a:stretch>
            <a:fillRect/>
          </a:stretch>
        </p:blipFill>
        <p:spPr>
          <a:xfrm>
            <a:off x="4715510" y="5022850"/>
            <a:ext cx="4191000" cy="157035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3" name="Изображение 2" descr="меропр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360" y="3717290"/>
            <a:ext cx="3820160" cy="286575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Текстовое поле 4"/>
          <p:cNvSpPr txBox="1"/>
          <p:nvPr/>
        </p:nvSpPr>
        <p:spPr>
          <a:xfrm>
            <a:off x="2815590" y="981075"/>
            <a:ext cx="6289040" cy="13550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2000"/>
              <a:t>Организована выставка </a:t>
            </a:r>
            <a:r>
              <a:rPr lang="ru-RU" altLang="en-US" sz="2000">
                <a:sym typeface="+mn-ea"/>
              </a:rPr>
              <a:t>творческих </a:t>
            </a:r>
            <a:r>
              <a:rPr lang="ru-RU" altLang="en-US" sz="2000"/>
              <a:t>достижений участников проектов ДМОО «Здоровое детство»</a:t>
            </a:r>
            <a:endParaRPr lang="ru-RU" altLang="en-US" sz="2000"/>
          </a:p>
          <a:p>
            <a:r>
              <a:rPr lang="ru-RU" altLang="en-US" sz="2000"/>
              <a:t> в галерее «Виктория» с проведением мастер-классов.</a:t>
            </a:r>
            <a:endParaRPr lang="ru-RU" altLang="en-US" sz="2000"/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323850" y="116205"/>
            <a:ext cx="867473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800">
                <a:solidFill>
                  <a:srgbClr val="0070C0"/>
                </a:solidFill>
                <a:latin typeface="Mistral" panose="03090702030407020403" pitchFamily="66" charset="0"/>
                <a:cs typeface="Mistral" panose="03090702030407020403" pitchFamily="66" charset="0"/>
              </a:rPr>
              <a:t> </a:t>
            </a:r>
            <a:r>
              <a:rPr lang="ru-RU" altLang="en-US" sz="24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Создание условий для социализации и обретения дружеского общения </a:t>
            </a:r>
            <a:endParaRPr lang="ru-RU" altLang="en-US" sz="24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103" name="Изображение 102"/>
          <p:cNvPicPr/>
          <p:nvPr/>
        </p:nvPicPr>
        <p:blipFill>
          <a:blip r:embed="rId1"/>
          <a:stretch>
            <a:fillRect/>
          </a:stretch>
        </p:blipFill>
        <p:spPr>
          <a:xfrm>
            <a:off x="323850" y="981075"/>
            <a:ext cx="2294890" cy="26454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" name="Изображение 103"/>
          <p:cNvPicPr/>
          <p:nvPr/>
        </p:nvPicPr>
        <p:blipFill>
          <a:blip r:embed="rId2"/>
          <a:srcRect l="5618" t="23312" r="11694"/>
          <a:stretch>
            <a:fillRect/>
          </a:stretch>
        </p:blipFill>
        <p:spPr>
          <a:xfrm>
            <a:off x="251460" y="4077335"/>
            <a:ext cx="3847465" cy="253746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05" name="Изображение 104"/>
          <p:cNvPicPr/>
          <p:nvPr/>
        </p:nvPicPr>
        <p:blipFill>
          <a:blip r:embed="rId3"/>
          <a:srcRect l="4042" t="18790" r="-493" b="5410"/>
          <a:stretch>
            <a:fillRect/>
          </a:stretch>
        </p:blipFill>
        <p:spPr>
          <a:xfrm>
            <a:off x="4830445" y="4237355"/>
            <a:ext cx="3857625" cy="237617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06" name="Изображение 105"/>
          <p:cNvPicPr/>
          <p:nvPr/>
        </p:nvPicPr>
        <p:blipFill>
          <a:blip r:embed="rId4"/>
          <a:srcRect l="6410" t="9858" r="10118" b="19209"/>
          <a:stretch>
            <a:fillRect/>
          </a:stretch>
        </p:blipFill>
        <p:spPr>
          <a:xfrm>
            <a:off x="4859655" y="2075180"/>
            <a:ext cx="3235960" cy="200215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2857500" y="764540"/>
            <a:ext cx="6141085" cy="221869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ru-RU" altLang="en-US" sz="2400"/>
              <a:t>Приняли участие в городском  фестивале «Волжские самоцветы» в качестве партнеров с управлением культуры. Площадку ДМОО «Здоровое детство» организовано 3 мастер-класса, которые посетили 800 человек.</a:t>
            </a:r>
            <a:endParaRPr lang="ru-RU" altLang="en-US" sz="2400"/>
          </a:p>
          <a:p>
            <a:endParaRPr lang="ru-RU" altLang="en-US" sz="2400"/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323850" y="17145"/>
            <a:ext cx="867473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800">
                <a:solidFill>
                  <a:srgbClr val="0070C0"/>
                </a:solidFill>
                <a:latin typeface="Mistral" panose="03090702030407020403" pitchFamily="66" charset="0"/>
                <a:cs typeface="Mistral" panose="03090702030407020403" pitchFamily="66" charset="0"/>
              </a:rPr>
              <a:t> </a:t>
            </a:r>
            <a:r>
              <a:rPr lang="ru-RU" altLang="en-US" sz="24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Создание условий для социализации и обретения дружеского общения </a:t>
            </a:r>
            <a:r>
              <a:rPr lang="ru-RU" altLang="en-US" sz="24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 </a:t>
            </a:r>
            <a:endParaRPr lang="ru-RU" altLang="en-US" sz="24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107" name="Изображение 106"/>
          <p:cNvPicPr/>
          <p:nvPr/>
        </p:nvPicPr>
        <p:blipFill>
          <a:blip r:embed="rId1"/>
          <a:stretch>
            <a:fillRect/>
          </a:stretch>
        </p:blipFill>
        <p:spPr>
          <a:xfrm>
            <a:off x="251460" y="1052830"/>
            <a:ext cx="2502535" cy="2622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8" name="Изображение 107"/>
          <p:cNvPicPr/>
          <p:nvPr/>
        </p:nvPicPr>
        <p:blipFill>
          <a:blip r:embed="rId2"/>
          <a:srcRect t="14981" b="9417"/>
          <a:stretch>
            <a:fillRect/>
          </a:stretch>
        </p:blipFill>
        <p:spPr>
          <a:xfrm>
            <a:off x="3102610" y="2925445"/>
            <a:ext cx="3413125" cy="354139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09" name="Изображение 108"/>
          <p:cNvPicPr/>
          <p:nvPr/>
        </p:nvPicPr>
        <p:blipFill>
          <a:blip r:embed="rId3"/>
          <a:srcRect b="26775"/>
          <a:stretch>
            <a:fillRect/>
          </a:stretch>
        </p:blipFill>
        <p:spPr>
          <a:xfrm>
            <a:off x="251460" y="4043045"/>
            <a:ext cx="2736215" cy="237299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0" name="Изображение 109"/>
          <p:cNvPicPr/>
          <p:nvPr/>
        </p:nvPicPr>
        <p:blipFill>
          <a:blip r:embed="rId4"/>
          <a:stretch>
            <a:fillRect/>
          </a:stretch>
        </p:blipFill>
        <p:spPr>
          <a:xfrm>
            <a:off x="6588125" y="3573145"/>
            <a:ext cx="2519680" cy="277304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2731770" y="957580"/>
            <a:ext cx="6266815" cy="12376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ru-RU" altLang="en-US"/>
              <a:t>В 20-летнем юбилее организации приняли участие 500 человек. Концертная программа подготовлена участниками проекта «Жизнь продолжается» (6 семей) и многодетными семьями (20 семей). </a:t>
            </a:r>
            <a:endParaRPr lang="ru-RU" altLang="en-US"/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323850" y="66040"/>
            <a:ext cx="867473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800">
                <a:solidFill>
                  <a:srgbClr val="0070C0"/>
                </a:solidFill>
                <a:latin typeface="Mistral" panose="03090702030407020403" pitchFamily="66" charset="0"/>
                <a:cs typeface="Mistral" panose="03090702030407020403" pitchFamily="66" charset="0"/>
              </a:rPr>
              <a:t> </a:t>
            </a:r>
            <a:r>
              <a:rPr lang="ru-RU" altLang="en-US" sz="24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Создание условий для социализации и обретения дружеского общения </a:t>
            </a:r>
            <a:endParaRPr lang="ru-RU" altLang="en-US" sz="24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111" name="Изображение 110"/>
          <p:cNvPicPr/>
          <p:nvPr/>
        </p:nvPicPr>
        <p:blipFill>
          <a:blip r:embed="rId1"/>
          <a:stretch>
            <a:fillRect/>
          </a:stretch>
        </p:blipFill>
        <p:spPr>
          <a:xfrm>
            <a:off x="4859655" y="4538980"/>
            <a:ext cx="3782060" cy="214312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2" name="Изображение 111"/>
          <p:cNvPicPr/>
          <p:nvPr/>
        </p:nvPicPr>
        <p:blipFill>
          <a:blip r:embed="rId2"/>
          <a:stretch>
            <a:fillRect/>
          </a:stretch>
        </p:blipFill>
        <p:spPr>
          <a:xfrm>
            <a:off x="323850" y="1052830"/>
            <a:ext cx="2402840" cy="223202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3" name="Изображение 112"/>
          <p:cNvPicPr/>
          <p:nvPr/>
        </p:nvPicPr>
        <p:blipFill>
          <a:blip r:embed="rId3"/>
          <a:srcRect l="11132" r="4604" b="5511"/>
          <a:stretch>
            <a:fillRect/>
          </a:stretch>
        </p:blipFill>
        <p:spPr>
          <a:xfrm>
            <a:off x="251460" y="3380105"/>
            <a:ext cx="4487545" cy="330200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pic>
        <p:nvPicPr>
          <p:cNvPr id="114" name="Изображение 113"/>
          <p:cNvPicPr/>
          <p:nvPr/>
        </p:nvPicPr>
        <p:blipFill>
          <a:blip r:embed="rId4"/>
          <a:srcRect l="13493" r="21146" b="7868"/>
          <a:stretch>
            <a:fillRect/>
          </a:stretch>
        </p:blipFill>
        <p:spPr>
          <a:xfrm>
            <a:off x="5360670" y="2075180"/>
            <a:ext cx="3632835" cy="2708275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sz="quarter" idx="1"/>
          </p:nvPr>
        </p:nvSpPr>
        <p:spPr>
          <a:xfrm>
            <a:off x="251460" y="1052830"/>
            <a:ext cx="5019675" cy="173672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ru-RU" altLang="en-US" sz="1200"/>
              <a:t> </a:t>
            </a:r>
            <a:r>
              <a:rPr lang="ru-RU" altLang="en-US" sz="2000"/>
              <a:t>«Круг добра» -  подведение итогов проекта. </a:t>
            </a:r>
            <a:endParaRPr lang="ru-RU" altLang="en-US" sz="2000"/>
          </a:p>
          <a:p>
            <a:pPr marL="0" indent="0">
              <a:buNone/>
            </a:pPr>
            <a:r>
              <a:rPr lang="ru-RU" altLang="en-US" sz="2000"/>
              <a:t>Дана оценка проекту, проведён анализ количественных и качественных показателей итогов проекта за чаепитием.</a:t>
            </a:r>
            <a:endParaRPr lang="ru-RU" altLang="en-US" sz="2000"/>
          </a:p>
          <a:p>
            <a:pPr marL="0" indent="0">
              <a:buNone/>
            </a:pPr>
            <a:endParaRPr lang="ru-RU" altLang="en-US" sz="2000"/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323850" y="116205"/>
            <a:ext cx="8674735" cy="891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2800">
                <a:solidFill>
                  <a:srgbClr val="0070C0"/>
                </a:solidFill>
                <a:latin typeface="Mistral" panose="03090702030407020403" pitchFamily="66" charset="0"/>
                <a:cs typeface="Mistral" panose="03090702030407020403" pitchFamily="66" charset="0"/>
              </a:rPr>
              <a:t> </a:t>
            </a:r>
            <a:r>
              <a:rPr lang="ru-RU" altLang="en-US" sz="24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Создание условий для социализации и обретения дружеского общения </a:t>
            </a:r>
            <a:endParaRPr lang="ru-RU" altLang="en-US" sz="24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pic>
        <p:nvPicPr>
          <p:cNvPr id="115" name="Изображение 114"/>
          <p:cNvPicPr/>
          <p:nvPr/>
        </p:nvPicPr>
        <p:blipFill>
          <a:blip r:embed="rId1"/>
          <a:srcRect b="56861"/>
          <a:stretch>
            <a:fillRect/>
          </a:stretch>
        </p:blipFill>
        <p:spPr>
          <a:xfrm>
            <a:off x="5322570" y="1196975"/>
            <a:ext cx="3632200" cy="21361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6" name="Изображение 115"/>
          <p:cNvPicPr/>
          <p:nvPr/>
        </p:nvPicPr>
        <p:blipFill>
          <a:blip r:embed="rId2"/>
          <a:stretch>
            <a:fillRect/>
          </a:stretch>
        </p:blipFill>
        <p:spPr>
          <a:xfrm>
            <a:off x="395605" y="3141345"/>
            <a:ext cx="3992245" cy="3221990"/>
          </a:xfrm>
          <a:prstGeom prst="rect">
            <a:avLst/>
          </a:prstGeom>
          <a:noFill/>
          <a:ln w="9525">
            <a:noFill/>
          </a:ln>
          <a:effectLst>
            <a:softEdge rad="63500"/>
          </a:effectLst>
        </p:spPr>
      </p:pic>
      <p:sp>
        <p:nvSpPr>
          <p:cNvPr id="4" name="Текстовое поле 3"/>
          <p:cNvSpPr txBox="1"/>
          <p:nvPr/>
        </p:nvSpPr>
        <p:spPr>
          <a:xfrm>
            <a:off x="4742815" y="3383280"/>
            <a:ext cx="4316095" cy="29800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buNone/>
            </a:pPr>
            <a:r>
              <a:rPr lang="ru-RU" altLang="en-US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Цель проекта реализована, задачи выполнены, количественные и качественные показатели достигнуты.</a:t>
            </a:r>
            <a:endParaRPr lang="ru-RU" altLang="en-US" sz="2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l">
              <a:buNone/>
            </a:pPr>
            <a:endParaRPr lang="ru-RU" altLang="en-US" sz="2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l">
              <a:buNone/>
            </a:pPr>
            <a:r>
              <a:rPr lang="ru-RU" altLang="en-US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Проект помог участникам более гармонично пережить  стресс и успешно адаптироваться в создавшейся ситуации. </a:t>
            </a:r>
            <a:endParaRPr lang="ru-RU" altLang="en-US" sz="2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l">
              <a:buNone/>
            </a:pPr>
            <a:endParaRPr lang="ru-RU" altLang="en-US" sz="2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Текстовое поле 4"/>
          <p:cNvSpPr txBox="1"/>
          <p:nvPr/>
        </p:nvSpPr>
        <p:spPr>
          <a:xfrm>
            <a:off x="429895" y="386715"/>
            <a:ext cx="77330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3200">
                <a:solidFill>
                  <a:schemeClr val="accent1">
                    <a:lumMod val="75000"/>
                  </a:schemeClr>
                </a:solidFill>
              </a:rPr>
              <a:t>МЫ БЛАГОДАРИМ СЕМЬИ УЧАСТНИКОВ ПРОЕКТА «ЖИЗНЬ ПРОДОЛЖАЕТСЯ»:</a:t>
            </a:r>
            <a:endParaRPr lang="ru-RU" altLang="en-US" sz="32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5292090" y="1772285"/>
            <a:ext cx="3228975" cy="41217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2800"/>
              <a:t>ЛОЖКИНЫХ</a:t>
            </a:r>
            <a:endParaRPr lang="ru-RU" altLang="en-US" sz="2800"/>
          </a:p>
          <a:p>
            <a:r>
              <a:rPr lang="ru-RU" altLang="en-US" sz="2800"/>
              <a:t>ПЕТРОВЫХ</a:t>
            </a:r>
            <a:endParaRPr lang="ru-RU" altLang="en-US" sz="2800"/>
          </a:p>
          <a:p>
            <a:r>
              <a:rPr lang="ru-RU" altLang="en-US" sz="2800"/>
              <a:t>СЕМИРЕНКО</a:t>
            </a:r>
            <a:endParaRPr lang="ru-RU" altLang="en-US" sz="2800"/>
          </a:p>
          <a:p>
            <a:r>
              <a:rPr lang="ru-RU" altLang="en-US" sz="2800"/>
              <a:t>БОНДАРЕНКО</a:t>
            </a:r>
            <a:endParaRPr lang="ru-RU" altLang="en-US" sz="2800"/>
          </a:p>
          <a:p>
            <a:r>
              <a:rPr lang="ru-RU" altLang="en-US" sz="2800"/>
              <a:t>ГРИШИНЫХ</a:t>
            </a:r>
            <a:endParaRPr lang="ru-RU" altLang="en-US" sz="2800"/>
          </a:p>
          <a:p>
            <a:r>
              <a:rPr lang="ru-RU" altLang="en-US" sz="2800"/>
              <a:t>УСАЧЕВЫХ</a:t>
            </a:r>
            <a:endParaRPr lang="ru-RU" altLang="en-US" sz="2800"/>
          </a:p>
          <a:p>
            <a:r>
              <a:rPr lang="ru-RU" altLang="en-US" sz="2800"/>
              <a:t>ВОЛОСОВИЧ </a:t>
            </a:r>
            <a:endParaRPr lang="ru-RU" altLang="en-US" sz="2800"/>
          </a:p>
          <a:p>
            <a:r>
              <a:rPr lang="ru-RU" altLang="en-US" sz="2800"/>
              <a:t>ХОХЛОВЫХ</a:t>
            </a:r>
            <a:endParaRPr lang="ru-RU" altLang="en-US" sz="2800"/>
          </a:p>
          <a:p>
            <a:r>
              <a:rPr lang="ru-RU" altLang="en-US" sz="2800"/>
              <a:t>АБУТАЛИМОВЫХ</a:t>
            </a:r>
            <a:endParaRPr lang="ru-RU" altLang="en-US" sz="2800"/>
          </a:p>
          <a:p>
            <a:endParaRPr lang="ru-RU" altLang="en-US" sz="2800"/>
          </a:p>
        </p:txBody>
      </p:sp>
      <p:pic>
        <p:nvPicPr>
          <p:cNvPr id="103" name="Изображение 102"/>
          <p:cNvPicPr/>
          <p:nvPr/>
        </p:nvPicPr>
        <p:blipFill>
          <a:blip r:embed="rId1"/>
          <a:stretch>
            <a:fillRect/>
          </a:stretch>
        </p:blipFill>
        <p:spPr>
          <a:xfrm>
            <a:off x="683260" y="1628775"/>
            <a:ext cx="4175760" cy="43072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539750" y="260350"/>
            <a:ext cx="44913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r>
              <a:rPr lang="ru-RU" altLang="en-US" sz="3200">
                <a:solidFill>
                  <a:schemeClr val="accent1">
                    <a:lumMod val="75000"/>
                  </a:schemeClr>
                </a:solidFill>
              </a:rPr>
              <a:t>Нас благодарят</a:t>
            </a:r>
            <a:endParaRPr lang="ru-RU" altLang="en-US" sz="320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9" name="Изображение 118"/>
          <p:cNvPicPr/>
          <p:nvPr/>
        </p:nvPicPr>
        <p:blipFill>
          <a:blip r:embed="rId2"/>
          <a:srcRect t="15109"/>
          <a:stretch>
            <a:fillRect/>
          </a:stretch>
        </p:blipFill>
        <p:spPr>
          <a:xfrm>
            <a:off x="251460" y="1268730"/>
            <a:ext cx="3028950" cy="43040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0" name="Изображение 119"/>
          <p:cNvPicPr/>
          <p:nvPr/>
        </p:nvPicPr>
        <p:blipFill>
          <a:blip r:embed="rId3"/>
          <a:srcRect r="17688"/>
          <a:stretch>
            <a:fillRect/>
          </a:stretch>
        </p:blipFill>
        <p:spPr>
          <a:xfrm>
            <a:off x="6083935" y="335280"/>
            <a:ext cx="2593340" cy="41802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1" name="Изображение 120"/>
          <p:cNvPicPr/>
          <p:nvPr/>
        </p:nvPicPr>
        <p:blipFill>
          <a:blip r:embed="rId1"/>
          <a:srcRect t="43648" r="14449" b="26222"/>
          <a:stretch>
            <a:fillRect/>
          </a:stretch>
        </p:blipFill>
        <p:spPr>
          <a:xfrm>
            <a:off x="3301365" y="4364990"/>
            <a:ext cx="2973070" cy="22567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" name="Изображение 122"/>
          <p:cNvPicPr/>
          <p:nvPr/>
        </p:nvPicPr>
        <p:blipFill>
          <a:blip r:embed="rId4"/>
          <a:srcRect l="8771" t="8488" r="18785" b="17205"/>
          <a:stretch>
            <a:fillRect/>
          </a:stretch>
        </p:blipFill>
        <p:spPr>
          <a:xfrm>
            <a:off x="6447790" y="5085080"/>
            <a:ext cx="2291080" cy="13385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5" name="Изображение 124"/>
          <p:cNvPicPr/>
          <p:nvPr/>
        </p:nvPicPr>
        <p:blipFill>
          <a:blip r:embed="rId5"/>
          <a:srcRect l="6537" t="1698" r="14276" b="6405"/>
          <a:stretch>
            <a:fillRect/>
          </a:stretch>
        </p:blipFill>
        <p:spPr>
          <a:xfrm>
            <a:off x="3483610" y="764540"/>
            <a:ext cx="2176780" cy="31184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мещающее содержимое 3"/>
          <p:cNvSpPr>
            <a:spLocks noGrp="1"/>
          </p:cNvSpPr>
          <p:nvPr>
            <p:ph sz="quarter" idx="1"/>
          </p:nvPr>
        </p:nvSpPr>
        <p:spPr>
          <a:xfrm>
            <a:off x="323215" y="189230"/>
            <a:ext cx="4878705" cy="68897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ru-RU" altLang="en-US" sz="3200">
                <a:solidFill>
                  <a:srgbClr val="0070C0"/>
                </a:solidFill>
              </a:rPr>
              <a:t>НАС ПОДДЕРЖИВАЮТ:</a:t>
            </a:r>
            <a:endParaRPr lang="ru-RU" altLang="en-US" sz="320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altLang="en-US" sz="3200">
              <a:solidFill>
                <a:srgbClr val="0070C0"/>
              </a:solidFill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539115" y="1470660"/>
            <a:ext cx="457200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/>
              <a:t>Фонд Президентских Грантов</a:t>
            </a:r>
            <a:endParaRPr lang="ru-RU" altLang="en-US"/>
          </a:p>
          <a:p>
            <a:endParaRPr lang="ru-RU" altLang="en-US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539115" y="2708910"/>
            <a:ext cx="457200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/>
              <a:t>Министерство социально-демографической и семейной политики Самарской области </a:t>
            </a:r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539115" y="4323715"/>
            <a:ext cx="457200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/>
              <a:t>Департамент культуры г.о.Новокуйбышевск</a:t>
            </a:r>
            <a:endParaRPr lang="ru-RU" altLang="en-US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67360" y="5661660"/>
            <a:ext cx="4572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>
                <a:sym typeface="+mn-ea"/>
              </a:rPr>
              <a:t>Администрация города Новокуйбышевск</a:t>
            </a:r>
            <a:endParaRPr lang="ru-RU" altLang="en-US">
              <a:sym typeface="+mn-ea"/>
            </a:endParaRPr>
          </a:p>
        </p:txBody>
      </p:sp>
      <p:pic>
        <p:nvPicPr>
          <p:cNvPr id="142" name="Изображение 141"/>
          <p:cNvPicPr/>
          <p:nvPr/>
        </p:nvPicPr>
        <p:blipFill>
          <a:blip r:embed="rId1"/>
          <a:srcRect l="3257" t="21000" r="2243" b="25615"/>
          <a:stretch>
            <a:fillRect/>
          </a:stretch>
        </p:blipFill>
        <p:spPr>
          <a:xfrm>
            <a:off x="5201285" y="764540"/>
            <a:ext cx="2685415" cy="14490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" name="Изображение 142"/>
          <p:cNvPicPr/>
          <p:nvPr/>
        </p:nvPicPr>
        <p:blipFill>
          <a:blip r:embed="rId2"/>
          <a:stretch>
            <a:fillRect/>
          </a:stretch>
        </p:blipFill>
        <p:spPr>
          <a:xfrm>
            <a:off x="5363845" y="4271010"/>
            <a:ext cx="1960880" cy="18091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4" name="Изображение 143"/>
          <p:cNvPicPr/>
          <p:nvPr/>
        </p:nvPicPr>
        <p:blipFill>
          <a:blip r:embed="rId3"/>
          <a:srcRect l="63168"/>
          <a:stretch>
            <a:fillRect/>
          </a:stretch>
        </p:blipFill>
        <p:spPr>
          <a:xfrm>
            <a:off x="5292090" y="2276475"/>
            <a:ext cx="1445895" cy="16268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179070" y="692785"/>
            <a:ext cx="7207250" cy="86868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r>
              <a:rPr lang="ru-RU" altLang="en-US" sz="2400"/>
              <a:t>МБУК «Библиотечной информационной сети» г.о. Новокуйбышевск</a:t>
            </a:r>
            <a:endParaRPr lang="ru-RU" altLang="en-US" sz="2400"/>
          </a:p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endParaRPr lang="ru-RU" altLang="en-US" sz="2400"/>
          </a:p>
        </p:txBody>
      </p:sp>
      <p:pic>
        <p:nvPicPr>
          <p:cNvPr id="130" name="Изображение 129"/>
          <p:cNvPicPr/>
          <p:nvPr/>
        </p:nvPicPr>
        <p:blipFill>
          <a:blip r:embed="rId1"/>
          <a:srcRect l="19492" t="24426" r="18059" b="23074"/>
          <a:stretch>
            <a:fillRect/>
          </a:stretch>
        </p:blipFill>
        <p:spPr>
          <a:xfrm>
            <a:off x="7578090" y="692785"/>
            <a:ext cx="766445" cy="7321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6" name="Изображение 135"/>
          <p:cNvPicPr/>
          <p:nvPr/>
        </p:nvPicPr>
        <p:blipFill>
          <a:blip r:embed="rId2"/>
          <a:srcRect l="11824" t="11185" r="13630" b="66120"/>
          <a:stretch>
            <a:fillRect/>
          </a:stretch>
        </p:blipFill>
        <p:spPr>
          <a:xfrm>
            <a:off x="4211955" y="1859915"/>
            <a:ext cx="2054860" cy="6235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7" name="Изображение 136"/>
          <p:cNvPicPr/>
          <p:nvPr/>
        </p:nvPicPr>
        <p:blipFill>
          <a:blip r:embed="rId3"/>
          <a:srcRect t="24601" b="20590"/>
          <a:stretch>
            <a:fillRect/>
          </a:stretch>
        </p:blipFill>
        <p:spPr>
          <a:xfrm>
            <a:off x="6588125" y="2564765"/>
            <a:ext cx="1762760" cy="7200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9" name="Изображение 138"/>
          <p:cNvPicPr/>
          <p:nvPr/>
        </p:nvPicPr>
        <p:blipFill>
          <a:blip r:embed="rId4"/>
          <a:srcRect l="13734" t="15323" r="11016" b="45688"/>
          <a:stretch>
            <a:fillRect/>
          </a:stretch>
        </p:blipFill>
        <p:spPr>
          <a:xfrm>
            <a:off x="4283710" y="3429000"/>
            <a:ext cx="1346200" cy="7353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" name="Изображение 139"/>
          <p:cNvPicPr/>
          <p:nvPr/>
        </p:nvPicPr>
        <p:blipFill>
          <a:blip r:embed="rId5"/>
          <a:stretch>
            <a:fillRect/>
          </a:stretch>
        </p:blipFill>
        <p:spPr>
          <a:xfrm>
            <a:off x="7436485" y="4429125"/>
            <a:ext cx="1029335" cy="1009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" name="Изображение 140"/>
          <p:cNvPicPr/>
          <p:nvPr/>
        </p:nvPicPr>
        <p:blipFill>
          <a:blip r:embed="rId6"/>
          <a:stretch>
            <a:fillRect/>
          </a:stretch>
        </p:blipFill>
        <p:spPr>
          <a:xfrm>
            <a:off x="4355465" y="5438775"/>
            <a:ext cx="821055" cy="10166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Текстовое поле 3"/>
          <p:cNvSpPr txBox="1"/>
          <p:nvPr/>
        </p:nvSpPr>
        <p:spPr>
          <a:xfrm>
            <a:off x="251460" y="1772920"/>
            <a:ext cx="45720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r>
              <a:rPr lang="ru-RU" altLang="en-US" sz="2400">
                <a:sym typeface="+mn-ea"/>
              </a:rPr>
              <a:t>Художественная галерея «Виктория»  </a:t>
            </a:r>
            <a:endParaRPr lang="ru-RU" altLang="en-US" sz="2400"/>
          </a:p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endParaRPr lang="ru-RU" altLang="en-US" sz="2400">
              <a:sym typeface="+mn-ea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23215" y="2781300"/>
            <a:ext cx="457200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r>
              <a:rPr lang="ru-RU" altLang="en-US" sz="2400">
                <a:sym typeface="+mn-ea"/>
              </a:rPr>
              <a:t>КСК «Мустанг»</a:t>
            </a:r>
            <a:endParaRPr lang="ru-RU" altLang="en-US" sz="2400"/>
          </a:p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endParaRPr lang="ru-RU" altLang="en-US" sz="2400">
              <a:sym typeface="+mn-ea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95605" y="3587115"/>
            <a:ext cx="165544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r>
              <a:rPr lang="ru-RU" altLang="en-US" sz="2400">
                <a:sym typeface="+mn-ea"/>
              </a:rPr>
              <a:t>ТКК ДК</a:t>
            </a:r>
            <a:endParaRPr lang="ru-RU" altLang="en-US" sz="2400"/>
          </a:p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endParaRPr lang="ru-RU" altLang="en-US" sz="2400">
              <a:sym typeface="+mn-ea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395605" y="4653280"/>
            <a:ext cx="2218690" cy="7150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r>
              <a:rPr lang="ru-RU" altLang="en-US" sz="2400">
                <a:sym typeface="+mn-ea"/>
              </a:rPr>
              <a:t>ДЮЦ</a:t>
            </a:r>
            <a:endParaRPr lang="ru-RU" altLang="en-US" sz="2400"/>
          </a:p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endParaRPr lang="ru-RU" altLang="en-US" sz="2400">
              <a:sym typeface="+mn-ea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251460" y="5544820"/>
            <a:ext cx="4572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>
              <a:buClr>
                <a:srgbClr val="BFD3E4"/>
              </a:buClr>
              <a:buFont typeface="Arial" panose="020B0604020202020204" pitchFamily="34" charset="0"/>
              <a:buNone/>
            </a:pPr>
            <a:r>
              <a:rPr lang="ru-RU" altLang="en-US" sz="2400">
                <a:sym typeface="+mn-ea"/>
              </a:rPr>
              <a:t>Фотостудия «Площадка 25»</a:t>
            </a:r>
            <a:endParaRPr lang="ru-RU" altLang="en-US" sz="2400">
              <a:sym typeface="+mn-ea"/>
            </a:endParaRPr>
          </a:p>
        </p:txBody>
      </p:sp>
      <p:sp>
        <p:nvSpPr>
          <p:cNvPr id="10" name="Замещающее содержимое 3"/>
          <p:cNvSpPr>
            <a:spLocks noGrp="1"/>
          </p:cNvSpPr>
          <p:nvPr/>
        </p:nvSpPr>
        <p:spPr>
          <a:xfrm>
            <a:off x="179705" y="158750"/>
            <a:ext cx="4878705" cy="68897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 panose="05020102010507070707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 panose="05020102010507070707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 panose="05020102010507070707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 panose="05020102010507070707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altLang="en-US" sz="3200">
                <a:solidFill>
                  <a:srgbClr val="0070C0"/>
                </a:solidFill>
              </a:rPr>
              <a:t>НАС ПОДДЕРЖИВАЮТ:</a:t>
            </a:r>
            <a:endParaRPr lang="ru-RU" altLang="en-US" sz="320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altLang="en-US" sz="320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Текстовое поле 4"/>
          <p:cNvSpPr txBox="1"/>
          <p:nvPr/>
        </p:nvSpPr>
        <p:spPr>
          <a:xfrm>
            <a:off x="429895" y="386715"/>
            <a:ext cx="77330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3200">
                <a:solidFill>
                  <a:schemeClr val="accent1">
                    <a:lumMod val="75000"/>
                  </a:schemeClr>
                </a:solidFill>
              </a:rPr>
              <a:t>МЫ БЛАГОДАРИМ МНОГОДЕТНЫХ ВОЛОНТЕРОВ:</a:t>
            </a:r>
            <a:endParaRPr lang="ru-RU" altLang="en-US" sz="32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716145" y="1340485"/>
            <a:ext cx="3864610" cy="49034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2800"/>
              <a:t>ТЕРЕХОВУ А.В.</a:t>
            </a:r>
            <a:endParaRPr lang="ru-RU" altLang="en-US" sz="2800"/>
          </a:p>
          <a:p>
            <a:r>
              <a:rPr lang="ru-RU" altLang="en-US" sz="2800"/>
              <a:t>ВОРОБЬЕВУ В.И.</a:t>
            </a:r>
            <a:endParaRPr lang="ru-RU" altLang="en-US" sz="2800"/>
          </a:p>
          <a:p>
            <a:r>
              <a:rPr lang="ru-RU" altLang="en-US" sz="2800"/>
              <a:t>ПОДГОРБУНСКУЮ Е.П.</a:t>
            </a:r>
            <a:endParaRPr lang="ru-RU" altLang="en-US" sz="2800"/>
          </a:p>
          <a:p>
            <a:r>
              <a:rPr lang="ru-RU" altLang="en-US" sz="2800"/>
              <a:t>МАЛХАСЯН А.В.</a:t>
            </a:r>
            <a:endParaRPr lang="ru-RU" altLang="en-US" sz="2800"/>
          </a:p>
          <a:p>
            <a:r>
              <a:rPr lang="ru-RU" altLang="en-US" sz="2800"/>
              <a:t>КОРЗИНУ А.В.</a:t>
            </a:r>
            <a:endParaRPr lang="ru-RU" altLang="en-US" sz="2800"/>
          </a:p>
          <a:p>
            <a:r>
              <a:rPr lang="ru-RU" altLang="en-US" sz="2800"/>
              <a:t>КАЛЮЖНУЮ П.П.</a:t>
            </a:r>
            <a:endParaRPr lang="ru-RU" altLang="en-US" sz="2800"/>
          </a:p>
          <a:p>
            <a:r>
              <a:rPr lang="ru-RU" altLang="en-US" sz="2800"/>
              <a:t>ПОЖИДАЕВУ Н.И.</a:t>
            </a:r>
            <a:endParaRPr lang="ru-RU" altLang="en-US" sz="2800"/>
          </a:p>
          <a:p>
            <a:r>
              <a:rPr lang="ru-RU" altLang="en-US" sz="2800"/>
              <a:t>ТРОФИМОВУ Е.А.</a:t>
            </a:r>
            <a:endParaRPr lang="ru-RU" altLang="en-US" sz="2800"/>
          </a:p>
          <a:p>
            <a:r>
              <a:rPr lang="ru-RU" altLang="en-US" sz="2800"/>
              <a:t>ТРОФИМОВА А.А.</a:t>
            </a:r>
            <a:endParaRPr lang="ru-RU" altLang="en-US" sz="2800"/>
          </a:p>
          <a:p>
            <a:r>
              <a:rPr lang="ru-RU" altLang="en-US" sz="2800"/>
              <a:t>ДОЛГУШЕВУ Г.В.</a:t>
            </a:r>
            <a:endParaRPr lang="ru-RU" altLang="en-US" sz="2800"/>
          </a:p>
          <a:p>
            <a:r>
              <a:rPr lang="ru-RU" altLang="en-US" sz="2800"/>
              <a:t>КОРНЕЕВУ С.А.</a:t>
            </a:r>
            <a:endParaRPr lang="ru-RU" altLang="en-US" sz="2800"/>
          </a:p>
          <a:p>
            <a:endParaRPr lang="ru-RU" altLang="en-US" sz="2800"/>
          </a:p>
          <a:p>
            <a:endParaRPr lang="ru-RU" altLang="en-US" sz="2800"/>
          </a:p>
        </p:txBody>
      </p:sp>
      <p:pic>
        <p:nvPicPr>
          <p:cNvPr id="102" name="Изображение 101"/>
          <p:cNvPicPr/>
          <p:nvPr/>
        </p:nvPicPr>
        <p:blipFill>
          <a:blip r:embed="rId1"/>
          <a:stretch>
            <a:fillRect/>
          </a:stretch>
        </p:blipFill>
        <p:spPr>
          <a:xfrm>
            <a:off x="251460" y="1701165"/>
            <a:ext cx="4475480" cy="4597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 descr="лого многодетки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29940" y="4004945"/>
            <a:ext cx="2538095" cy="2538095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2484120" y="188595"/>
            <a:ext cx="399034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 algn="l">
              <a:buClr>
                <a:srgbClr val="BFD3E4"/>
              </a:buClr>
              <a:buFont typeface="Arial" panose="020B0604020202020204" pitchFamily="34" charset="0"/>
              <a:buNone/>
            </a:pPr>
            <a:r>
              <a:rPr lang="ru-RU" altLang="en-US" sz="3200">
                <a:solidFill>
                  <a:srgbClr val="0070C0"/>
                </a:solidFill>
              </a:rPr>
              <a:t>НАШИ РЕСУРСЫ </a:t>
            </a:r>
            <a:endParaRPr lang="ru-RU" altLang="en-US" sz="3200">
              <a:solidFill>
                <a:srgbClr val="0070C0"/>
              </a:solidFill>
            </a:endParaRPr>
          </a:p>
          <a:p>
            <a:pPr indent="0" algn="l">
              <a:buClr>
                <a:srgbClr val="BFD3E4"/>
              </a:buClr>
              <a:buFont typeface="Arial" panose="020B0604020202020204" pitchFamily="34" charset="0"/>
              <a:buNone/>
            </a:pPr>
            <a:r>
              <a:rPr lang="ru-RU" altLang="en-US" sz="3200">
                <a:solidFill>
                  <a:srgbClr val="0070C0"/>
                </a:solidFill>
              </a:rPr>
              <a:t>для продолжения деятельности после окончания проекта</a:t>
            </a:r>
            <a:endParaRPr lang="ru-RU" altLang="en-US" sz="3200"/>
          </a:p>
        </p:txBody>
      </p:sp>
      <p:pic>
        <p:nvPicPr>
          <p:cNvPr id="6" name="Изображение 5" descr="лого Добропункт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05" y="2265680"/>
            <a:ext cx="3112770" cy="2179955"/>
          </a:xfrm>
          <a:prstGeom prst="rect">
            <a:avLst/>
          </a:prstGeom>
        </p:spPr>
      </p:pic>
      <p:pic>
        <p:nvPicPr>
          <p:cNvPr id="7" name="Изображение 6" descr="лого СамаШвея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325" y="2205355"/>
            <a:ext cx="2620010" cy="2620010"/>
          </a:xfrm>
          <a:prstGeom prst="rect">
            <a:avLst/>
          </a:prstGeom>
        </p:spPr>
      </p:pic>
      <p:pic>
        <p:nvPicPr>
          <p:cNvPr id="8" name="Изображение 7" descr="лого ЗД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160" y="331470"/>
            <a:ext cx="969010" cy="969010"/>
          </a:xfrm>
          <a:prstGeom prst="rect">
            <a:avLst/>
          </a:prstGeom>
        </p:spPr>
      </p:pic>
      <p:pic>
        <p:nvPicPr>
          <p:cNvPr id="126" name="Изображение 125"/>
          <p:cNvPicPr/>
          <p:nvPr/>
        </p:nvPicPr>
        <p:blipFill>
          <a:blip r:embed="rId5"/>
          <a:stretch>
            <a:fillRect/>
          </a:stretch>
        </p:blipFill>
        <p:spPr>
          <a:xfrm>
            <a:off x="6372225" y="188595"/>
            <a:ext cx="2301875" cy="12547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мещающее содержимое 2"/>
          <p:cNvSpPr>
            <a:spLocks noGrp="1"/>
          </p:cNvSpPr>
          <p:nvPr/>
        </p:nvSpPr>
        <p:spPr>
          <a:xfrm>
            <a:off x="467995" y="404495"/>
            <a:ext cx="8338820" cy="268414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 panose="05020102010507070707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 panose="05020102010507070707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 panose="05020102010507070707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 panose="05020102010507070707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altLang="en-US" sz="3200">
                <a:solidFill>
                  <a:srgbClr val="0070C0"/>
                </a:solidFill>
                <a:latin typeface="Cambria" panose="02040503050406030204" charset="0"/>
                <a:cs typeface="Cambria" panose="02040503050406030204" charset="0"/>
              </a:rPr>
              <a:t>Желаем участникам проекта, многодетным семьям, партнёрам, волонтёрам любить жизнь, радоваться каждому дню, идти вперёд и не сдаваться ни при каких обстоятельствах.</a:t>
            </a:r>
            <a:endParaRPr lang="ru-RU" altLang="en-US" sz="32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  <a:p>
            <a:pPr marL="0" indent="0">
              <a:buNone/>
            </a:pPr>
            <a:endParaRPr lang="ru-RU" altLang="en-US" sz="3200">
              <a:solidFill>
                <a:srgbClr val="0070C0"/>
              </a:solidFill>
              <a:latin typeface="Cambria" panose="02040503050406030204" charset="0"/>
              <a:cs typeface="Cambria" panose="0204050305040603020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/>
        </p:nvSpPr>
        <p:spPr>
          <a:xfrm>
            <a:off x="5652135" y="2708910"/>
            <a:ext cx="3218180" cy="3051175"/>
          </a:xfrm>
          <a:prstGeom prst="rect">
            <a:avLst/>
          </a:prstGeom>
        </p:spPr>
        <p:txBody>
          <a:bodyPr vert="horz">
            <a:normAutofit fontScale="60000"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 panose="05020102010507070707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 panose="05020102010507070707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 panose="05020102010507070707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 panose="05020102010507070707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КОМАНДА ПРОЕКТА:</a:t>
            </a:r>
            <a:endParaRPr lang="ru-RU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НАГОРНОВА Н.М.</a:t>
            </a:r>
            <a:endParaRPr lang="ru-RU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НОВОСЕЛЕЦКАЯ Л.А.</a:t>
            </a:r>
            <a:endParaRPr lang="ru-RU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СОКОЛОВА В.В.</a:t>
            </a:r>
            <a:endParaRPr lang="ru-RU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sym typeface="+mn-ea"/>
              </a:rPr>
              <a:t>ЮРИНА О.Г.</a:t>
            </a:r>
            <a:endParaRPr lang="ru-RU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sym typeface="+mn-ea"/>
              </a:rPr>
              <a:t>СОКОЛОВСКАЯ Л.А.</a:t>
            </a:r>
            <a:endParaRPr lang="ru-RU" sz="2400" dirty="0" smtClean="0">
              <a:solidFill>
                <a:schemeClr val="tx1"/>
              </a:solidFill>
              <a:sym typeface="+mn-ea"/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sym typeface="+mn-ea"/>
              </a:rPr>
              <a:t>ПРОХОЖАЕВА В.П.</a:t>
            </a:r>
            <a:endParaRPr lang="ru-RU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ЩЕГОЛЬКОВА О.А.</a:t>
            </a:r>
            <a:endParaRPr lang="ru-RU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ШАКШИНА Е.В.</a:t>
            </a:r>
            <a:endParaRPr lang="ru-RU" sz="24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sz="3200" dirty="0">
              <a:solidFill>
                <a:schemeClr val="accent1">
                  <a:lumMod val="75000"/>
                </a:schemeClr>
              </a:solidFill>
              <a:sym typeface="+mn-ea"/>
            </a:endParaRPr>
          </a:p>
          <a:p>
            <a:pPr>
              <a:buNone/>
            </a:pP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Изображение 5" descr="ОБЩЕЕ"/>
          <p:cNvPicPr>
            <a:picLocks noChangeAspect="1"/>
          </p:cNvPicPr>
          <p:nvPr/>
        </p:nvPicPr>
        <p:blipFill>
          <a:blip r:embed="rId1"/>
          <a:srcRect l="2943" t="27816" r="10335"/>
          <a:stretch>
            <a:fillRect/>
          </a:stretch>
        </p:blipFill>
        <p:spPr>
          <a:xfrm>
            <a:off x="395605" y="3068955"/>
            <a:ext cx="5173345" cy="323024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Изображение 5" descr="лого Жизнь продолжаетс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9885" y="2232660"/>
            <a:ext cx="5651500" cy="4241165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539750" y="332105"/>
            <a:ext cx="781367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800">
                <a:solidFill>
                  <a:schemeClr val="accent1">
                    <a:lumMod val="75000"/>
                  </a:schemeClr>
                </a:solidFill>
              </a:rPr>
              <a:t>«Жизнь заключается не в том, чтобы ждать, когда пройдет буря, а в том, чтобы научиться танцевать под дождём.»</a:t>
            </a:r>
            <a:endParaRPr lang="ru-RU" altLang="en-US" sz="2800">
              <a:solidFill>
                <a:schemeClr val="accent1">
                  <a:lumMod val="75000"/>
                </a:schemeClr>
              </a:solidFill>
            </a:endParaRPr>
          </a:p>
          <a:p>
            <a:pPr algn="r"/>
            <a:r>
              <a:rPr lang="ru-RU" altLang="en-US" sz="2800">
                <a:solidFill>
                  <a:schemeClr val="accent1">
                    <a:lumMod val="75000"/>
                  </a:schemeClr>
                </a:solidFill>
              </a:rPr>
              <a:t>Альбер Камю</a:t>
            </a:r>
            <a:r>
              <a:rPr lang="ru-RU" altLang="en-US" sz="2800"/>
              <a:t> </a:t>
            </a:r>
            <a:endParaRPr lang="ru-RU" altLang="en-US" sz="280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4574</Words>
  <Application>WPS Presentation</Application>
  <PresentationFormat>Экран (4:3)</PresentationFormat>
  <Paragraphs>184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Arial</vt:lpstr>
      <vt:lpstr>SimSun</vt:lpstr>
      <vt:lpstr>Wingdings</vt:lpstr>
      <vt:lpstr>Wingdings 2</vt:lpstr>
      <vt:lpstr>Mistral</vt:lpstr>
      <vt:lpstr>Cambria</vt:lpstr>
      <vt:lpstr>Perpetua</vt:lpstr>
      <vt:lpstr>Microsoft YaHei</vt:lpstr>
      <vt:lpstr>Arial Unicode MS</vt:lpstr>
      <vt:lpstr>Calibri</vt:lpstr>
      <vt:lpstr>Franklin Gothic Book</vt:lpstr>
      <vt:lpstr>Справедливость</vt:lpstr>
      <vt:lpstr>«Жизнь продолжается»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DG Win&amp;Soft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«Вместе мы сила!»</dc:title>
  <dc:creator>ю</dc:creator>
  <cp:lastModifiedBy>ДЕТСТВО</cp:lastModifiedBy>
  <cp:revision>29</cp:revision>
  <dcterms:created xsi:type="dcterms:W3CDTF">2022-08-11T06:22:00Z</dcterms:created>
  <dcterms:modified xsi:type="dcterms:W3CDTF">2024-03-29T06:08:46Z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F0E3EFAF944E4409AA8608D2CE0DFBF5_13</vt:lpwstr>
  </property>
  <property fmtid="{D5CDD505-2E9C-101B-9397-08002B2CF9AE}" pid="3" name="KSOProductBuildVer">
    <vt:lpwstr>1049-12.2.0.13306</vt:lpwstr>
  </property>
</Properties>
</file>